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notesMasterIdLst>
    <p:notesMasterId r:id="rId18"/>
  </p:notesMasterIdLst>
  <p:sldIdLst>
    <p:sldId id="256" r:id="rId2"/>
    <p:sldId id="281" r:id="rId3"/>
    <p:sldId id="257" r:id="rId4"/>
    <p:sldId id="278" r:id="rId5"/>
    <p:sldId id="261" r:id="rId6"/>
    <p:sldId id="273" r:id="rId7"/>
    <p:sldId id="277" r:id="rId8"/>
    <p:sldId id="279" r:id="rId9"/>
    <p:sldId id="274" r:id="rId10"/>
    <p:sldId id="270" r:id="rId11"/>
    <p:sldId id="280" r:id="rId12"/>
    <p:sldId id="266" r:id="rId13"/>
    <p:sldId id="262" r:id="rId14"/>
    <p:sldId id="265" r:id="rId15"/>
    <p:sldId id="282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77508"/>
  </p:normalViewPr>
  <p:slideViewPr>
    <p:cSldViewPr snapToGrid="0">
      <p:cViewPr varScale="1">
        <p:scale>
          <a:sx n="78" d="100"/>
          <a:sy n="78" d="100"/>
        </p:scale>
        <p:origin x="75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24CFBD-B897-8F45-B246-419F8D551CB3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377049-A8DF-8044-B7FE-419D740081F2}">
      <dgm:prSet phldrT="[Text]"/>
      <dgm:spPr/>
      <dgm:t>
        <a:bodyPr/>
        <a:lstStyle/>
        <a:p>
          <a:r>
            <a:rPr lang="en-US" dirty="0"/>
            <a:t>Update your contact info</a:t>
          </a:r>
        </a:p>
      </dgm:t>
    </dgm:pt>
    <dgm:pt modelId="{EBA8B7E3-D887-264F-8A32-16E52FDF7110}" type="parTrans" cxnId="{EDB6170A-1E59-6E46-92C5-EA8BE6C1FCE1}">
      <dgm:prSet/>
      <dgm:spPr/>
      <dgm:t>
        <a:bodyPr/>
        <a:lstStyle/>
        <a:p>
          <a:endParaRPr lang="en-US"/>
        </a:p>
      </dgm:t>
    </dgm:pt>
    <dgm:pt modelId="{61A9FDCC-9B9E-C34F-B6A9-152AB3656711}" type="sibTrans" cxnId="{EDB6170A-1E59-6E46-92C5-EA8BE6C1FCE1}">
      <dgm:prSet/>
      <dgm:spPr/>
      <dgm:t>
        <a:bodyPr/>
        <a:lstStyle/>
        <a:p>
          <a:endParaRPr lang="en-US"/>
        </a:p>
      </dgm:t>
    </dgm:pt>
    <dgm:pt modelId="{C979200A-69F7-1C43-AD8B-2C000E3F22B4}">
      <dgm:prSet phldrT="[Text]"/>
      <dgm:spPr/>
      <dgm:t>
        <a:bodyPr/>
        <a:lstStyle/>
        <a:p>
          <a:r>
            <a:rPr lang="en-US" dirty="0"/>
            <a:t>Find out if you are affected</a:t>
          </a:r>
        </a:p>
      </dgm:t>
    </dgm:pt>
    <dgm:pt modelId="{D3731E09-1CDA-8145-B4FB-8537E3162477}" type="parTrans" cxnId="{5589B852-7351-4C48-8934-F4F35114435F}">
      <dgm:prSet/>
      <dgm:spPr/>
      <dgm:t>
        <a:bodyPr/>
        <a:lstStyle/>
        <a:p>
          <a:endParaRPr lang="en-US"/>
        </a:p>
      </dgm:t>
    </dgm:pt>
    <dgm:pt modelId="{6F932EAB-848B-BD40-879E-E7745E64484F}" type="sibTrans" cxnId="{5589B852-7351-4C48-8934-F4F35114435F}">
      <dgm:prSet/>
      <dgm:spPr/>
      <dgm:t>
        <a:bodyPr/>
        <a:lstStyle/>
        <a:p>
          <a:endParaRPr lang="en-US"/>
        </a:p>
      </dgm:t>
    </dgm:pt>
    <dgm:pt modelId="{DBF5291E-9CC0-5840-8FB0-FDEEAB9DE6E8}">
      <dgm:prSet phldrT="[Text]"/>
      <dgm:spPr/>
      <dgm:t>
        <a:bodyPr/>
        <a:lstStyle/>
        <a:p>
          <a:r>
            <a:rPr lang="en-US" dirty="0"/>
            <a:t>Respond to DSS messages quickly</a:t>
          </a:r>
        </a:p>
      </dgm:t>
    </dgm:pt>
    <dgm:pt modelId="{43ACE1C7-9258-9A47-B8B6-E9EFBC49F3DF}" type="parTrans" cxnId="{A3A04823-6A8F-5246-9144-27278026141B}">
      <dgm:prSet/>
      <dgm:spPr/>
      <dgm:t>
        <a:bodyPr/>
        <a:lstStyle/>
        <a:p>
          <a:endParaRPr lang="en-US"/>
        </a:p>
      </dgm:t>
    </dgm:pt>
    <dgm:pt modelId="{5ED291C0-4683-C94E-8BC5-FA7D7D6F98FD}" type="sibTrans" cxnId="{A3A04823-6A8F-5246-9144-27278026141B}">
      <dgm:prSet/>
      <dgm:spPr/>
      <dgm:t>
        <a:bodyPr/>
        <a:lstStyle/>
        <a:p>
          <a:endParaRPr lang="en-US"/>
        </a:p>
      </dgm:t>
    </dgm:pt>
    <dgm:pt modelId="{511C4A4A-8E1E-CA41-8C86-BF489D3522FF}">
      <dgm:prSet phldrT="[Text]"/>
      <dgm:spPr/>
      <dgm:t>
        <a:bodyPr/>
        <a:lstStyle/>
        <a:p>
          <a:r>
            <a:rPr lang="en-US" dirty="0"/>
            <a:t>Tell people about this</a:t>
          </a:r>
        </a:p>
      </dgm:t>
    </dgm:pt>
    <dgm:pt modelId="{06C19AA6-012A-5E43-B4E5-9F9ED1775026}" type="parTrans" cxnId="{FD6E6AF1-7B4D-CC4D-A59E-7F7CB1560EEA}">
      <dgm:prSet/>
      <dgm:spPr/>
      <dgm:t>
        <a:bodyPr/>
        <a:lstStyle/>
        <a:p>
          <a:endParaRPr lang="en-US"/>
        </a:p>
      </dgm:t>
    </dgm:pt>
    <dgm:pt modelId="{958F8E45-ABE0-BC47-98D9-36FFF9D7D4E1}" type="sibTrans" cxnId="{FD6E6AF1-7B4D-CC4D-A59E-7F7CB1560EEA}">
      <dgm:prSet/>
      <dgm:spPr/>
      <dgm:t>
        <a:bodyPr/>
        <a:lstStyle/>
        <a:p>
          <a:endParaRPr lang="en-US"/>
        </a:p>
      </dgm:t>
    </dgm:pt>
    <dgm:pt modelId="{91C6E738-918E-7240-8C5B-F82BF4C3C985}">
      <dgm:prSet phldrT="[Text]"/>
      <dgm:spPr/>
      <dgm:t>
        <a:bodyPr/>
        <a:lstStyle/>
        <a:p>
          <a:r>
            <a:rPr lang="en-US" dirty="0"/>
            <a:t>Update income with DSS</a:t>
          </a:r>
        </a:p>
      </dgm:t>
    </dgm:pt>
    <dgm:pt modelId="{1DA36E4A-1394-3F40-959F-BEBCEA15301D}" type="parTrans" cxnId="{548D62A0-D117-9743-A293-43BE9BCFCFED}">
      <dgm:prSet/>
      <dgm:spPr/>
      <dgm:t>
        <a:bodyPr/>
        <a:lstStyle/>
        <a:p>
          <a:endParaRPr lang="en-US"/>
        </a:p>
      </dgm:t>
    </dgm:pt>
    <dgm:pt modelId="{5570DACF-96C1-4647-A141-402C3D2E08D5}" type="sibTrans" cxnId="{548D62A0-D117-9743-A293-43BE9BCFCFED}">
      <dgm:prSet/>
      <dgm:spPr/>
      <dgm:t>
        <a:bodyPr/>
        <a:lstStyle/>
        <a:p>
          <a:endParaRPr lang="en-US"/>
        </a:p>
      </dgm:t>
    </dgm:pt>
    <dgm:pt modelId="{3EB80955-AF06-4547-8FB9-E572EB1BC18D}" type="pres">
      <dgm:prSet presAssocID="{FE24CFBD-B897-8F45-B246-419F8D551CB3}" presName="diagram" presStyleCnt="0">
        <dgm:presLayoutVars>
          <dgm:dir/>
          <dgm:resizeHandles val="exact"/>
        </dgm:presLayoutVars>
      </dgm:prSet>
      <dgm:spPr/>
    </dgm:pt>
    <dgm:pt modelId="{E04BAE02-A613-CA4E-A3E4-F1B41584717A}" type="pres">
      <dgm:prSet presAssocID="{94377049-A8DF-8044-B7FE-419D740081F2}" presName="node" presStyleLbl="node1" presStyleIdx="0" presStyleCnt="5">
        <dgm:presLayoutVars>
          <dgm:bulletEnabled val="1"/>
        </dgm:presLayoutVars>
      </dgm:prSet>
      <dgm:spPr/>
    </dgm:pt>
    <dgm:pt modelId="{B06ED57F-21D3-CA48-BFCD-B6CAFCB1A19D}" type="pres">
      <dgm:prSet presAssocID="{61A9FDCC-9B9E-C34F-B6A9-152AB3656711}" presName="sibTrans" presStyleCnt="0"/>
      <dgm:spPr/>
    </dgm:pt>
    <dgm:pt modelId="{D4C90412-2342-5D4A-B569-A8B5FF1C02AB}" type="pres">
      <dgm:prSet presAssocID="{C979200A-69F7-1C43-AD8B-2C000E3F22B4}" presName="node" presStyleLbl="node1" presStyleIdx="1" presStyleCnt="5">
        <dgm:presLayoutVars>
          <dgm:bulletEnabled val="1"/>
        </dgm:presLayoutVars>
      </dgm:prSet>
      <dgm:spPr/>
    </dgm:pt>
    <dgm:pt modelId="{5D8255F7-6A04-7A4D-BD64-50C1B72280C3}" type="pres">
      <dgm:prSet presAssocID="{6F932EAB-848B-BD40-879E-E7745E64484F}" presName="sibTrans" presStyleCnt="0"/>
      <dgm:spPr/>
    </dgm:pt>
    <dgm:pt modelId="{FD826C98-2943-F24F-97C1-19E9EC477B6E}" type="pres">
      <dgm:prSet presAssocID="{DBF5291E-9CC0-5840-8FB0-FDEEAB9DE6E8}" presName="node" presStyleLbl="node1" presStyleIdx="2" presStyleCnt="5">
        <dgm:presLayoutVars>
          <dgm:bulletEnabled val="1"/>
        </dgm:presLayoutVars>
      </dgm:prSet>
      <dgm:spPr/>
    </dgm:pt>
    <dgm:pt modelId="{BC92D189-CDEE-D44F-B205-BCDC09F43614}" type="pres">
      <dgm:prSet presAssocID="{5ED291C0-4683-C94E-8BC5-FA7D7D6F98FD}" presName="sibTrans" presStyleCnt="0"/>
      <dgm:spPr/>
    </dgm:pt>
    <dgm:pt modelId="{0D5B0361-6DA1-C045-B0C3-D3ED3F919ED2}" type="pres">
      <dgm:prSet presAssocID="{91C6E738-918E-7240-8C5B-F82BF4C3C985}" presName="node" presStyleLbl="node1" presStyleIdx="3" presStyleCnt="5">
        <dgm:presLayoutVars>
          <dgm:bulletEnabled val="1"/>
        </dgm:presLayoutVars>
      </dgm:prSet>
      <dgm:spPr/>
    </dgm:pt>
    <dgm:pt modelId="{9873175B-B9C2-8C4F-B09F-856537B1381C}" type="pres">
      <dgm:prSet presAssocID="{5570DACF-96C1-4647-A141-402C3D2E08D5}" presName="sibTrans" presStyleCnt="0"/>
      <dgm:spPr/>
    </dgm:pt>
    <dgm:pt modelId="{07D6C288-4066-4C44-B1BD-F65C066CF6A2}" type="pres">
      <dgm:prSet presAssocID="{511C4A4A-8E1E-CA41-8C86-BF489D3522FF}" presName="node" presStyleLbl="node1" presStyleIdx="4" presStyleCnt="5">
        <dgm:presLayoutVars>
          <dgm:bulletEnabled val="1"/>
        </dgm:presLayoutVars>
      </dgm:prSet>
      <dgm:spPr/>
    </dgm:pt>
  </dgm:ptLst>
  <dgm:cxnLst>
    <dgm:cxn modelId="{EDB6170A-1E59-6E46-92C5-EA8BE6C1FCE1}" srcId="{FE24CFBD-B897-8F45-B246-419F8D551CB3}" destId="{94377049-A8DF-8044-B7FE-419D740081F2}" srcOrd="0" destOrd="0" parTransId="{EBA8B7E3-D887-264F-8A32-16E52FDF7110}" sibTransId="{61A9FDCC-9B9E-C34F-B6A9-152AB3656711}"/>
    <dgm:cxn modelId="{2250731E-5375-9C4A-BB48-0500950B3246}" type="presOf" srcId="{DBF5291E-9CC0-5840-8FB0-FDEEAB9DE6E8}" destId="{FD826C98-2943-F24F-97C1-19E9EC477B6E}" srcOrd="0" destOrd="0" presId="urn:microsoft.com/office/officeart/2005/8/layout/default"/>
    <dgm:cxn modelId="{A3A04823-6A8F-5246-9144-27278026141B}" srcId="{FE24CFBD-B897-8F45-B246-419F8D551CB3}" destId="{DBF5291E-9CC0-5840-8FB0-FDEEAB9DE6E8}" srcOrd="2" destOrd="0" parTransId="{43ACE1C7-9258-9A47-B8B6-E9EFBC49F3DF}" sibTransId="{5ED291C0-4683-C94E-8BC5-FA7D7D6F98FD}"/>
    <dgm:cxn modelId="{7DD2542A-80E3-B04A-B6C0-EFE0FC499618}" type="presOf" srcId="{FE24CFBD-B897-8F45-B246-419F8D551CB3}" destId="{3EB80955-AF06-4547-8FB9-E572EB1BC18D}" srcOrd="0" destOrd="0" presId="urn:microsoft.com/office/officeart/2005/8/layout/default"/>
    <dgm:cxn modelId="{C00C9238-6E1A-9A4A-98AB-34FA2A303E07}" type="presOf" srcId="{C979200A-69F7-1C43-AD8B-2C000E3F22B4}" destId="{D4C90412-2342-5D4A-B569-A8B5FF1C02AB}" srcOrd="0" destOrd="0" presId="urn:microsoft.com/office/officeart/2005/8/layout/default"/>
    <dgm:cxn modelId="{5589B852-7351-4C48-8934-F4F35114435F}" srcId="{FE24CFBD-B897-8F45-B246-419F8D551CB3}" destId="{C979200A-69F7-1C43-AD8B-2C000E3F22B4}" srcOrd="1" destOrd="0" parTransId="{D3731E09-1CDA-8145-B4FB-8537E3162477}" sibTransId="{6F932EAB-848B-BD40-879E-E7745E64484F}"/>
    <dgm:cxn modelId="{38664489-9B06-FE43-8980-9D910B19B552}" type="presOf" srcId="{94377049-A8DF-8044-B7FE-419D740081F2}" destId="{E04BAE02-A613-CA4E-A3E4-F1B41584717A}" srcOrd="0" destOrd="0" presId="urn:microsoft.com/office/officeart/2005/8/layout/default"/>
    <dgm:cxn modelId="{548D62A0-D117-9743-A293-43BE9BCFCFED}" srcId="{FE24CFBD-B897-8F45-B246-419F8D551CB3}" destId="{91C6E738-918E-7240-8C5B-F82BF4C3C985}" srcOrd="3" destOrd="0" parTransId="{1DA36E4A-1394-3F40-959F-BEBCEA15301D}" sibTransId="{5570DACF-96C1-4647-A141-402C3D2E08D5}"/>
    <dgm:cxn modelId="{BC1DAABA-71BB-7A46-804C-8AB14AFCE748}" type="presOf" srcId="{91C6E738-918E-7240-8C5B-F82BF4C3C985}" destId="{0D5B0361-6DA1-C045-B0C3-D3ED3F919ED2}" srcOrd="0" destOrd="0" presId="urn:microsoft.com/office/officeart/2005/8/layout/default"/>
    <dgm:cxn modelId="{FD6E6AF1-7B4D-CC4D-A59E-7F7CB1560EEA}" srcId="{FE24CFBD-B897-8F45-B246-419F8D551CB3}" destId="{511C4A4A-8E1E-CA41-8C86-BF489D3522FF}" srcOrd="4" destOrd="0" parTransId="{06C19AA6-012A-5E43-B4E5-9F9ED1775026}" sibTransId="{958F8E45-ABE0-BC47-98D9-36FFF9D7D4E1}"/>
    <dgm:cxn modelId="{616054F8-4832-E948-A448-6DB7331CD0E5}" type="presOf" srcId="{511C4A4A-8E1E-CA41-8C86-BF489D3522FF}" destId="{07D6C288-4066-4C44-B1BD-F65C066CF6A2}" srcOrd="0" destOrd="0" presId="urn:microsoft.com/office/officeart/2005/8/layout/default"/>
    <dgm:cxn modelId="{97D134BE-1DA1-6644-9E1A-C446DB760399}" type="presParOf" srcId="{3EB80955-AF06-4547-8FB9-E572EB1BC18D}" destId="{E04BAE02-A613-CA4E-A3E4-F1B41584717A}" srcOrd="0" destOrd="0" presId="urn:microsoft.com/office/officeart/2005/8/layout/default"/>
    <dgm:cxn modelId="{147CC8B6-071C-5648-AA4C-FD41555F440C}" type="presParOf" srcId="{3EB80955-AF06-4547-8FB9-E572EB1BC18D}" destId="{B06ED57F-21D3-CA48-BFCD-B6CAFCB1A19D}" srcOrd="1" destOrd="0" presId="urn:microsoft.com/office/officeart/2005/8/layout/default"/>
    <dgm:cxn modelId="{6F85B761-78DA-7644-BECB-4095042182BF}" type="presParOf" srcId="{3EB80955-AF06-4547-8FB9-E572EB1BC18D}" destId="{D4C90412-2342-5D4A-B569-A8B5FF1C02AB}" srcOrd="2" destOrd="0" presId="urn:microsoft.com/office/officeart/2005/8/layout/default"/>
    <dgm:cxn modelId="{56A78597-9AD7-B94E-AC9B-13B5FE52C0AB}" type="presParOf" srcId="{3EB80955-AF06-4547-8FB9-E572EB1BC18D}" destId="{5D8255F7-6A04-7A4D-BD64-50C1B72280C3}" srcOrd="3" destOrd="0" presId="urn:microsoft.com/office/officeart/2005/8/layout/default"/>
    <dgm:cxn modelId="{333827CE-4EF6-0244-B08A-0725744E17C8}" type="presParOf" srcId="{3EB80955-AF06-4547-8FB9-E572EB1BC18D}" destId="{FD826C98-2943-F24F-97C1-19E9EC477B6E}" srcOrd="4" destOrd="0" presId="urn:microsoft.com/office/officeart/2005/8/layout/default"/>
    <dgm:cxn modelId="{B2532230-FFC9-7B45-BC2A-25182DC5D366}" type="presParOf" srcId="{3EB80955-AF06-4547-8FB9-E572EB1BC18D}" destId="{BC92D189-CDEE-D44F-B205-BCDC09F43614}" srcOrd="5" destOrd="0" presId="urn:microsoft.com/office/officeart/2005/8/layout/default"/>
    <dgm:cxn modelId="{A00485DA-861D-4243-9CFC-BE882A000719}" type="presParOf" srcId="{3EB80955-AF06-4547-8FB9-E572EB1BC18D}" destId="{0D5B0361-6DA1-C045-B0C3-D3ED3F919ED2}" srcOrd="6" destOrd="0" presId="urn:microsoft.com/office/officeart/2005/8/layout/default"/>
    <dgm:cxn modelId="{E26D81E2-F53B-374A-96BA-9FA179B8F879}" type="presParOf" srcId="{3EB80955-AF06-4547-8FB9-E572EB1BC18D}" destId="{9873175B-B9C2-8C4F-B09F-856537B1381C}" srcOrd="7" destOrd="0" presId="urn:microsoft.com/office/officeart/2005/8/layout/default"/>
    <dgm:cxn modelId="{3FE22BA5-C21B-EC43-BAFD-CD84376E1625}" type="presParOf" srcId="{3EB80955-AF06-4547-8FB9-E572EB1BC18D}" destId="{07D6C288-4066-4C44-B1BD-F65C066CF6A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BAE02-A613-CA4E-A3E4-F1B41584717A}">
      <dsp:nvSpPr>
        <dsp:cNvPr id="0" name=""/>
        <dsp:cNvSpPr/>
      </dsp:nvSpPr>
      <dsp:spPr>
        <a:xfrm>
          <a:off x="972264" y="3174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Update your contact info</a:t>
          </a:r>
        </a:p>
      </dsp:txBody>
      <dsp:txXfrm>
        <a:off x="972264" y="3174"/>
        <a:ext cx="2557462" cy="1534477"/>
      </dsp:txXfrm>
    </dsp:sp>
    <dsp:sp modelId="{D4C90412-2342-5D4A-B569-A8B5FF1C02AB}">
      <dsp:nvSpPr>
        <dsp:cNvPr id="0" name=""/>
        <dsp:cNvSpPr/>
      </dsp:nvSpPr>
      <dsp:spPr>
        <a:xfrm>
          <a:off x="3785473" y="3174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Find out if you are affected</a:t>
          </a:r>
        </a:p>
      </dsp:txBody>
      <dsp:txXfrm>
        <a:off x="3785473" y="3174"/>
        <a:ext cx="2557462" cy="1534477"/>
      </dsp:txXfrm>
    </dsp:sp>
    <dsp:sp modelId="{FD826C98-2943-F24F-97C1-19E9EC477B6E}">
      <dsp:nvSpPr>
        <dsp:cNvPr id="0" name=""/>
        <dsp:cNvSpPr/>
      </dsp:nvSpPr>
      <dsp:spPr>
        <a:xfrm>
          <a:off x="972264" y="1793398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Respond to DSS messages quickly</a:t>
          </a:r>
        </a:p>
      </dsp:txBody>
      <dsp:txXfrm>
        <a:off x="972264" y="1793398"/>
        <a:ext cx="2557462" cy="1534477"/>
      </dsp:txXfrm>
    </dsp:sp>
    <dsp:sp modelId="{0D5B0361-6DA1-C045-B0C3-D3ED3F919ED2}">
      <dsp:nvSpPr>
        <dsp:cNvPr id="0" name=""/>
        <dsp:cNvSpPr/>
      </dsp:nvSpPr>
      <dsp:spPr>
        <a:xfrm>
          <a:off x="3785473" y="1793398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Update income with DSS</a:t>
          </a:r>
        </a:p>
      </dsp:txBody>
      <dsp:txXfrm>
        <a:off x="3785473" y="1793398"/>
        <a:ext cx="2557462" cy="1534477"/>
      </dsp:txXfrm>
    </dsp:sp>
    <dsp:sp modelId="{07D6C288-4066-4C44-B1BD-F65C066CF6A2}">
      <dsp:nvSpPr>
        <dsp:cNvPr id="0" name=""/>
        <dsp:cNvSpPr/>
      </dsp:nvSpPr>
      <dsp:spPr>
        <a:xfrm>
          <a:off x="2378868" y="3583622"/>
          <a:ext cx="2557462" cy="153447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079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Tell people about this</a:t>
          </a:r>
        </a:p>
      </dsp:txBody>
      <dsp:txXfrm>
        <a:off x="2378868" y="3583622"/>
        <a:ext cx="2557462" cy="15344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D0D65-8470-2C4C-8084-78FC78B28A0C}" type="datetimeFigureOut">
              <a:rPr lang="en-US" smtClean="0"/>
              <a:t>10/12/26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09432-8990-EE4C-BCC4-716C8CE5F05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2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many have heard of the cuts coming to HUSKY?</a:t>
            </a:r>
          </a:p>
          <a:p>
            <a:r>
              <a:rPr lang="en-US" dirty="0"/>
              <a:t>Who does it affect?</a:t>
            </a:r>
          </a:p>
          <a:p>
            <a:r>
              <a:rPr lang="en-US" dirty="0"/>
              <a:t>When does it start?</a:t>
            </a:r>
          </a:p>
          <a:p>
            <a:r>
              <a:rPr lang="en-US" dirty="0"/>
              <a:t>What do you need to do?</a:t>
            </a:r>
          </a:p>
          <a:p>
            <a:r>
              <a:rPr lang="en-US" dirty="0"/>
              <a:t>I will share the answers we have so far. We know a lot more than we did this Spring, but still a lot to be worked out.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602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E62FF-0FC5-7859-0E71-EB9C20CA4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CAE24B-D5BA-6722-4469-6B78C9BBC7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87B2E6-902B-B762-C0B5-5E37F1C62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59C82C-C2D4-E136-FD14-5E23D95291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166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state will use information they already have, such as payroll records, school lists, medical records, etc. to exempt people automatically without them needing to do anything.</a:t>
            </a:r>
          </a:p>
          <a:p>
            <a:r>
              <a:rPr lang="en-US" dirty="0"/>
              <a:t>But for others, they may need documentation from the HUSKY member.</a:t>
            </a:r>
          </a:p>
          <a:p>
            <a:r>
              <a:rPr lang="en-US" dirty="0"/>
              <a:t>If they have updated contact info, they will send an individualized notice to let people know eactly what they need to do and how to do it.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3832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C72AE-9527-E61B-AE51-D0C7DD37A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72AA4E-C6F8-8598-64F3-0E4FF1BCE3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826DF9-5ECE-A6F4-6483-4BEEC1738E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B67E2-C66D-EAAD-EBE7-30B897CB36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172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7905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BA980-FB72-4EBC-DF21-F648A0AF6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DFB189-C014-4228-566F-B9C96D7FB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4DB615-62BC-B0AA-4EDE-C9CCFEE3CC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7754F-F9E4-6219-4B13-D8477A3F97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930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54F2D-9DA0-9993-5694-9DCDCD6A2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A7CEC3-5D80-034C-B6A8-0EEA185979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F13C5-657D-5F60-A73B-778F017B5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617C8-714B-A9D4-4C1A-D9E5792B0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6243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14608-D2DD-F366-9307-12A7261B7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97F7AC-830A-A3D8-C340-E273C8942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4DA12B-097A-3F29-A2A1-073E83AC35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8F9578-A4BC-5996-70B9-9621A8D41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6725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13678-CAEF-6DCA-4E63-67280A4A9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E10CBF-42C3-2BDF-04BB-F65E344BF0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A19BA-DE11-512F-BF94-5A1B839631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6E6B54-98A1-37D7-1E2E-204FFF4820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386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16959-276B-42F1-C327-008E4AA759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768E2-3A1C-701B-2579-34317716F3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E7ABBC-ED8C-3876-C8D7-F9D09AC2E3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D34EE-B09C-96E1-50DA-479B7B60A2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249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C958C-26AC-AD0D-BD7F-F63A75C79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765F1C-C62B-6A8D-8BBD-E5D19B577C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717B1D-015E-E2ED-BF65-864EAB56FC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HUSKY and Caregivers: Impact of Medicaid work requirements, CT Health Policy Project, https://</a:t>
            </a:r>
            <a:r>
              <a:rPr lang="en-US" dirty="0" err="1"/>
              <a:t>cthealthpolicy.org</a:t>
            </a:r>
            <a:r>
              <a:rPr lang="en-US" dirty="0"/>
              <a:t>/wp-content/uploads/2026/08/Caregiver-fact-sheet-to-share-</a:t>
            </a:r>
            <a:r>
              <a:rPr lang="en-US" dirty="0" err="1"/>
              <a:t>online.pdf</a:t>
            </a:r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7BC1D0-F097-9727-CC45-F2DA4EB3CB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1401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1684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87977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5771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C6DE1-6C8B-527A-6D17-18B552BBAA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85DF07-710A-F6B3-CCC1-862CCBF21A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C7CE22-7A0C-8F5D-B008-92D52D857B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F0220-6A76-DC4A-A57B-528F54C75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517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274A5-C353-17E3-0F04-9D3072A3C6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D45CA6-1205-8171-60B3-D0E248C1E6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B3AFCC-EDEF-634C-939F-5CB040241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3603A6-126D-46FA-0021-3E173BDAD8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909432-8990-EE4C-BCC4-716C8CE5F05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744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2C3D5-E2AF-F04F-BD79-7E8B6E6796C7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0F3A3E-25E6-7141-A484-86E5A968EB0F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C82A7-215B-2144-8DB8-752882E6F432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83CD-8C44-8849-868D-101B03F49E86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31E2C6-608B-A348-98F1-968DED6C7B03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982968-751B-4247-9DED-A9173E7DFC5E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6BD5DC-D367-B24D-8108-DC58E03D68EC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A0E772-2B1A-BE49-BDC2-614D618B72D3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0A6A8-5ADD-664A-8973-B43896DCDBA4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53531-0B39-0648-A74B-BE4965A6F6D3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16F2-C500-3E41-96BE-F4BAB3C5F053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45DC5EB-8982-BF49-A204-AE4E48538144}" type="datetime1">
              <a:rPr lang="en-US" smtClean="0"/>
              <a:t>10/12/26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34E2B-38CA-7A24-066D-66BBCF1E8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2816352"/>
          </a:xfrm>
        </p:spPr>
        <p:txBody>
          <a:bodyPr/>
          <a:lstStyle/>
          <a:p>
            <a:r>
              <a:rPr lang="en-US" dirty="0"/>
              <a:t>Changes are coming to HUSKY</a:t>
            </a:r>
            <a:br>
              <a:rPr lang="en-US" dirty="0"/>
            </a:br>
            <a:r>
              <a:rPr lang="en-US" dirty="0"/>
              <a:t>Protect yourself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9FFD2C-E90C-A64B-4304-54956BA1A1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1A5911-890B-297C-D8DC-D38CF2C26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614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287EA-56B5-D52E-CD80-EBD58DDA6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C7A3B-63DC-F4D5-3F23-0AA43D97D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What‘s happening?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47653F-23FB-DC92-3D1D-0CE0A3E4B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ptos" panose="020B0004020202020204" pitchFamily="34" charset="0"/>
              </a:rPr>
              <a:t>The Bad News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3200" b="1" dirty="0">
              <a:latin typeface="Aptos" panose="020B00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Healthcare for over 300,000 state residents is at risk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Estimate that most have chronic conditions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Across Connecticut, 100,000 people will become uninsured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sz="1800" b="1" dirty="0">
                <a:latin typeface="Aptos" panose="020B0004020202020204" pitchFamily="34" charset="0"/>
              </a:rPr>
              <a:t>Thousands more could lose care provided by their family and friends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Aptos" panose="020B00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>
              <a:latin typeface="Aptos" panose="020B00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latin typeface="Aptos" panose="020B0004020202020204" pitchFamily="34" charset="0"/>
              </a:rPr>
              <a:t>The Good News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endParaRPr lang="en-US" sz="2400" b="1" dirty="0">
              <a:latin typeface="Aptos" panose="020B0004020202020204" pitchFamily="34" charset="0"/>
            </a:endParaRP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There are 14 ways to keep their healthcare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Many will keep their coverage automatically</a:t>
            </a:r>
          </a:p>
          <a:p>
            <a:pPr marL="0" marR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latin typeface="Aptos" panose="020B0004020202020204" pitchFamily="34" charset="0"/>
              </a:rPr>
              <a:t>For the others, there is help to sort this out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063989-6104-F789-A2DC-C3DFEE14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326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1E7DDB-72C5-A4AD-1211-4538C4A43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What‘s happening?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6963B-0A23-060F-90BE-03F4038D6E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>
              <a:spcBef>
                <a:spcPts val="0"/>
              </a:spcBef>
            </a:pPr>
            <a:r>
              <a:rPr lang="en-US" sz="1800" b="1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Medicaid = HUSKY in Connecticut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These are new federal requirements – states have to implement them</a:t>
            </a:r>
          </a:p>
          <a:p>
            <a:pPr marL="0">
              <a:spcBef>
                <a:spcPts val="0"/>
              </a:spcBef>
            </a:pPr>
            <a:r>
              <a:rPr lang="en-US" sz="1800" b="1" dirty="0"/>
              <a:t>Only applies to HUSKY Part D members – ages 19 to 64, without children on HUSKY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HUSKY work requirements start as of January 1</a:t>
            </a:r>
            <a:r>
              <a:rPr lang="en-US" sz="1800" b="1" baseline="30000" dirty="0"/>
              <a:t>st</a:t>
            </a:r>
            <a:endParaRPr lang="en-US" sz="1800" b="1" dirty="0"/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Have to </a:t>
            </a:r>
          </a:p>
          <a:p>
            <a:pPr marL="502920" lvl="1"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Work, making $580/month, or</a:t>
            </a:r>
          </a:p>
          <a:p>
            <a:pPr marL="502920" lvl="1"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Be in school or job training, at least half time, or</a:t>
            </a:r>
          </a:p>
          <a:p>
            <a:pPr marL="502920" lvl="1"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 Volunteer in your community, or a </a:t>
            </a:r>
          </a:p>
          <a:p>
            <a:pPr marL="502920" lvl="1">
              <a:spcBef>
                <a:spcPts val="0"/>
              </a:spcBef>
              <a:spcAft>
                <a:spcPts val="0"/>
              </a:spcAft>
            </a:pPr>
            <a:r>
              <a:rPr lang="en-US" sz="1600" b="1" dirty="0"/>
              <a:t>Combination of these that reaches 80 hours/month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There are also exemptions -- more on this later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Have to renew every 6 months, not annual anymore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That is 5,187 people in Hamden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Expect about half will be automatically renewed by the state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7CF54-8C37-66CF-DD3C-3D9ABF4E2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056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2BE4F-6A10-CE69-A69B-4C118DF81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69B5F-37EB-3C61-AB72-ED8C69897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know if you are on HUSKY Part 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D1598-1FC4-7117-8739-211B625B2B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5304712" cy="5120640"/>
          </a:xfrm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Ages 19 to 64, without children on HUSKY</a:t>
            </a:r>
          </a:p>
          <a:p>
            <a:r>
              <a:rPr lang="en-US" dirty="0"/>
              <a:t>Will be on your HUSKY card</a:t>
            </a:r>
          </a:p>
          <a:p>
            <a:r>
              <a:rPr lang="en-US" dirty="0"/>
              <a:t>Log onto MyAccount at mydssct.ct.gov</a:t>
            </a:r>
          </a:p>
          <a:p>
            <a:r>
              <a:rPr lang="en-US" dirty="0"/>
              <a:t>Call HUSKY at 1-800-859-9889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1D577D-F971-97A8-3545-729694774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FA47F3-3C63-5373-58D7-30B641C83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9541" y="728584"/>
            <a:ext cx="37592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34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10542-E649-DFCB-EEC7-6E2537A0E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Exemptions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027A-AB92-F526-AE1C-4BA9DE0D77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Pregnant people</a:t>
            </a:r>
          </a:p>
          <a:p>
            <a:r>
              <a:rPr lang="en-US" dirty="0"/>
              <a:t>Caregiver for child under age 14 </a:t>
            </a:r>
          </a:p>
          <a:p>
            <a:r>
              <a:rPr lang="en-US" b="1" dirty="0"/>
              <a:t>Caregiver for people with serious illness</a:t>
            </a:r>
          </a:p>
          <a:p>
            <a:r>
              <a:rPr lang="en-US" dirty="0"/>
              <a:t>Former foster youth, to age 26</a:t>
            </a:r>
          </a:p>
          <a:p>
            <a:r>
              <a:rPr lang="en-US" dirty="0"/>
              <a:t>In active recognized drug/alcohol treatment program</a:t>
            </a:r>
          </a:p>
          <a:p>
            <a:r>
              <a:rPr lang="en-US" dirty="0"/>
              <a:t>Current/formerly incarcerated</a:t>
            </a:r>
          </a:p>
          <a:p>
            <a:r>
              <a:rPr lang="en-US" b="1" dirty="0"/>
              <a:t>Medically frail, blind, or disabled people</a:t>
            </a:r>
          </a:p>
          <a:p>
            <a:r>
              <a:rPr lang="en-US" dirty="0"/>
              <a:t>Enrolled in Medicare</a:t>
            </a:r>
          </a:p>
          <a:p>
            <a:r>
              <a:rPr lang="en-US" dirty="0"/>
              <a:t>SNAP, TANF if you already comply with work requirements </a:t>
            </a:r>
          </a:p>
          <a:p>
            <a:r>
              <a:rPr lang="en-US" dirty="0"/>
              <a:t>Veteran with a total, 100% disability </a:t>
            </a:r>
          </a:p>
          <a:p>
            <a:r>
              <a:rPr lang="en-US" dirty="0"/>
              <a:t>Native American member of a tribe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30D4B2-1483-0AC0-267A-ED1604314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613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86504F-A97E-83F4-10B7-00AC67F34B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57696-A4C2-F12C-9514-9433A1624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I need to worry?</a:t>
            </a:r>
            <a:br>
              <a:rPr lang="en-US" dirty="0"/>
            </a:br>
            <a:r>
              <a:rPr lang="en-US" sz="2400" dirty="0"/>
              <a:t>(even if you’re not on HUSKY)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46A63F-97AA-94A2-0C93-2036BC2C29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Estimate 137,000 more uninsured in Connecticut – highest rate in 20 years</a:t>
            </a:r>
          </a:p>
          <a:p>
            <a:r>
              <a:rPr lang="en-US" sz="1800" dirty="0"/>
              <a:t>Uninsured people tend to wait until conditions are harder and more expensive to treat</a:t>
            </a:r>
          </a:p>
          <a:p>
            <a:r>
              <a:rPr lang="en-US" sz="1800" dirty="0"/>
              <a:t>Don’t get care to maintain health and ability to work – becomes a cycle</a:t>
            </a:r>
          </a:p>
          <a:p>
            <a:r>
              <a:rPr lang="en-US" sz="1800" dirty="0"/>
              <a:t>Worse ED crowding and reduced services for everyone</a:t>
            </a:r>
          </a:p>
          <a:p>
            <a:r>
              <a:rPr lang="en-US" sz="1800" dirty="0"/>
              <a:t>Hospitals and providers don’t get paid, affects services</a:t>
            </a:r>
          </a:p>
          <a:p>
            <a:r>
              <a:rPr lang="en-US" sz="1800" dirty="0"/>
              <a:t>Medical debt, bankruptcy</a:t>
            </a:r>
          </a:p>
          <a:p>
            <a:r>
              <a:rPr lang="en-US" sz="1800" dirty="0"/>
              <a:t>Hurts your credit report for years – affects housing, school, loans</a:t>
            </a:r>
          </a:p>
          <a:p>
            <a:r>
              <a:rPr lang="en-US" sz="1800" dirty="0"/>
              <a:t>Loss of $118 billion to Connecticut in federal healthcare funding</a:t>
            </a:r>
          </a:p>
          <a:p>
            <a:r>
              <a:rPr lang="en-US" sz="1800" dirty="0"/>
              <a:t>Loss of 2,500 jobs in Connecticut, mostly in healthcare</a:t>
            </a:r>
          </a:p>
          <a:p>
            <a:r>
              <a:rPr lang="en-US" sz="1800" dirty="0"/>
              <a:t>Health services will have to close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024E2-36E8-EE03-AFD4-4D5B30DB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120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293D4-E510-70AE-1372-8046635CC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2E15B-C0E7-B45A-0FCE-5D33FA8F8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Update your contact info with DSS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585F8-C839-84D5-9FA7-CBA122043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E2C425F7-507A-04D8-7510-A9956AE5C2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819685" y="413729"/>
            <a:ext cx="4915240" cy="469181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02C63AF-FED4-B6FF-4846-12D0BF8E9634}"/>
              </a:ext>
            </a:extLst>
          </p:cNvPr>
          <p:cNvSpPr txBox="1"/>
          <p:nvPr/>
        </p:nvSpPr>
        <p:spPr>
          <a:xfrm>
            <a:off x="5349367" y="5401854"/>
            <a:ext cx="4154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u="sng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ct.gov/updateusdss</a:t>
            </a:r>
            <a:r>
              <a:rPr lang="en-US" sz="3600" dirty="0">
                <a:effectLst/>
              </a:rPr>
              <a:t> 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FB85B9-2107-13AD-2A07-BD0B8A74D9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1769" y="2397041"/>
            <a:ext cx="2066120" cy="206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377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4B725-AAF5-3F06-EE26-643CE2981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FEB01-4343-E691-72EA-DDF2D9AAF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new DSS numbers to your saved contacts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3795C-CF9D-42E7-41D0-5BD10587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FD1D90-A2CF-8ADC-3829-8746125B9141}"/>
              </a:ext>
            </a:extLst>
          </p:cNvPr>
          <p:cNvSpPr txBox="1"/>
          <p:nvPr/>
        </p:nvSpPr>
        <p:spPr>
          <a:xfrm>
            <a:off x="4092315" y="823716"/>
            <a:ext cx="6895475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ea typeface="MS Mincho" panose="02020609040205080304" pitchFamily="49" charset="-128"/>
                <a:cs typeface="Times New Roman" panose="02020603050405020304" pitchFamily="18" charset="0"/>
              </a:rPr>
              <a:t>Messages on work requirements</a:t>
            </a:r>
            <a:endParaRPr lang="en-US" sz="3200" dirty="0"/>
          </a:p>
          <a:p>
            <a:pPr algn="ctr"/>
            <a:r>
              <a:rPr lang="en-US" sz="3200" dirty="0"/>
              <a:t>1-959-246-3060 </a:t>
            </a:r>
          </a:p>
          <a:p>
            <a:pPr algn="ctr"/>
            <a:r>
              <a:rPr lang="en-US" sz="3200" dirty="0"/>
              <a:t>648731</a:t>
            </a:r>
          </a:p>
          <a:p>
            <a:pPr algn="ctr"/>
            <a:endParaRPr lang="en-US" sz="3200" dirty="0"/>
          </a:p>
          <a:p>
            <a:pPr algn="ctr"/>
            <a:r>
              <a:rPr lang="en-US" sz="3200" dirty="0"/>
              <a:t>Messages on general eligibility</a:t>
            </a:r>
          </a:p>
          <a:p>
            <a:pPr algn="ctr"/>
            <a:r>
              <a:rPr lang="en-US" sz="3200" dirty="0"/>
              <a:t>1-855-626-6632</a:t>
            </a:r>
          </a:p>
          <a:p>
            <a:pPr algn="ctr"/>
            <a:r>
              <a:rPr lang="en-US" sz="3200" dirty="0"/>
              <a:t>648731</a:t>
            </a:r>
          </a:p>
          <a:p>
            <a:pPr algn="ctr"/>
            <a:endParaRPr lang="en-US" sz="3600" dirty="0"/>
          </a:p>
          <a:p>
            <a:pPr algn="ctr"/>
            <a:r>
              <a:rPr lang="en-US" sz="3600" u="sng" dirty="0">
                <a:solidFill>
                  <a:srgbClr val="00B050"/>
                </a:solidFill>
              </a:rPr>
              <a:t>Respond to communications from DSS right away</a:t>
            </a:r>
          </a:p>
        </p:txBody>
      </p:sp>
    </p:spTree>
    <p:extLst>
      <p:ext uri="{BB962C8B-B14F-4D97-AF65-F5344CB8AC3E}">
        <p14:creationId xmlns:p14="http://schemas.microsoft.com/office/powerpoint/2010/main" val="12056649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25EEE-FD89-9934-68CF-74958E62AA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E1076-6D3F-4AA4-E6C2-8F6E135BD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7"/>
            <a:ext cx="2580222" cy="4601183"/>
          </a:xfrm>
        </p:spPr>
        <p:txBody>
          <a:bodyPr/>
          <a:lstStyle/>
          <a:p>
            <a:r>
              <a:rPr lang="en-US" dirty="0"/>
              <a:t>Do the changes apply to you?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AE1D46-261B-B67D-B2DF-3C03A34D6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73FFC1-022A-7E4F-7864-D5D4F86505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3141" y="530457"/>
            <a:ext cx="5265345" cy="43877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8B1D37-B7B9-B371-3615-65C61A2ABB27}"/>
              </a:ext>
            </a:extLst>
          </p:cNvPr>
          <p:cNvSpPr txBox="1"/>
          <p:nvPr/>
        </p:nvSpPr>
        <p:spPr>
          <a:xfrm>
            <a:off x="5349367" y="5401854"/>
            <a:ext cx="41545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u="sng" dirty="0">
                <a:solidFill>
                  <a:schemeClr val="tx1"/>
                </a:solidFill>
                <a:effectLst/>
                <a:latin typeface="+mn-lt"/>
                <a:ea typeface="MS Mincho" panose="02020609040205080304" pitchFamily="49" charset="-128"/>
                <a:cs typeface="Times New Roman" panose="02020603050405020304" pitchFamily="18" charset="0"/>
              </a:rPr>
              <a:t>ct.gov/upateusdss</a:t>
            </a:r>
            <a:r>
              <a:rPr lang="en-US" sz="3600" dirty="0">
                <a:effectLst/>
              </a:rPr>
              <a:t> </a:t>
            </a:r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692A63-6BF9-0B5E-553C-A99A526DCA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358859" y="2355660"/>
            <a:ext cx="2137535" cy="2137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424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E7838-9453-BABF-53F5-349FB2E99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5FC6A-C663-856A-2DDE-A6DD4772B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Caregiving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ED7E1-20E5-4B33-FB96-DF24714E35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The most common reason given by Connecticut Medicaid recipients for not working is caring for family.</a:t>
            </a:r>
            <a:r>
              <a:rPr lang="en-US" dirty="0"/>
              <a:t> </a:t>
            </a:r>
          </a:p>
          <a:p>
            <a:r>
              <a:rPr lang="en-US" dirty="0"/>
              <a:t>Over </a:t>
            </a:r>
            <a:r>
              <a:rPr lang="en-US" b="1" dirty="0"/>
              <a:t>60,000 Connecticut adults with incomes under $25,000/year provide critical care for some one who can ‘t care for themselves</a:t>
            </a:r>
            <a:endParaRPr lang="en-US" dirty="0"/>
          </a:p>
          <a:p>
            <a:r>
              <a:rPr lang="en-US" b="1" dirty="0"/>
              <a:t>One in five caregivers has trouble taking care of their own health and only 38% are in excellent or very good health.</a:t>
            </a:r>
            <a:endParaRPr lang="en-US" dirty="0"/>
          </a:p>
          <a:p>
            <a:r>
              <a:rPr lang="en-US" dirty="0"/>
              <a:t> Two in five experience high emotional stress. </a:t>
            </a:r>
            <a:endParaRPr lang="en-US" b="1" dirty="0"/>
          </a:p>
          <a:p>
            <a:r>
              <a:rPr lang="en-US" dirty="0"/>
              <a:t>Almost half (42%) experience financial hardships due to their caregiving responsibilities including using up savings, taking on debt, and putting off retirement. </a:t>
            </a:r>
          </a:p>
          <a:p>
            <a:r>
              <a:rPr lang="en-US" dirty="0"/>
              <a:t>Many are likely covered by Medicaid.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C024BB-131C-B41B-EE4E-343CB7F3E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13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7D762-B115-E9DA-C341-512202AC2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4F0E8-3C15-C4A2-7F11-D7F2D35465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Caregiving qualification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832532-F179-4EA4-0917-3D3873959A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315200" cy="1474358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Regular, ongoing care for someone who cannot care for themselves alone</a:t>
            </a:r>
          </a:p>
          <a:p>
            <a:r>
              <a:rPr lang="en-US" dirty="0"/>
              <a:t>Includes seniors, medical problems, mental health issues</a:t>
            </a:r>
          </a:p>
          <a:p>
            <a:r>
              <a:rPr lang="en-US" dirty="0"/>
              <a:t>Relative, living with the person, or provide 80 hours of care/month</a:t>
            </a:r>
          </a:p>
          <a:p>
            <a:r>
              <a:rPr lang="en-US" dirty="0"/>
              <a:t>If &lt;80 hours, it can combine with work, school, or </a:t>
            </a:r>
            <a:r>
              <a:rPr lang="en-US"/>
              <a:t>volunteer hours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6C7C7-260B-B081-DAE3-2F98AE1CF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F3B281-E39F-CD4C-5CE1-FCCD2AA329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981" y="2838194"/>
            <a:ext cx="6784888" cy="315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3594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E2C44-7F91-F2BE-19BE-387A04A84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frailty</a:t>
            </a:r>
            <a:br>
              <a:rPr lang="en-US" dirty="0"/>
            </a:br>
            <a:r>
              <a:rPr lang="en-US" dirty="0"/>
              <a:t>exemption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2AE42-E592-F798-AC2E-F6D754712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People with serious medical problems and cannot work</a:t>
            </a:r>
          </a:p>
          <a:p>
            <a:r>
              <a:rPr lang="en-US" dirty="0"/>
              <a:t>Such as -- blind or disabled, alcohol/substance use disorder, disabling mental condition, disability, or serious/complex medical condition</a:t>
            </a:r>
          </a:p>
          <a:p>
            <a:pPr marL="0" indent="0">
              <a:buNone/>
            </a:pPr>
            <a:r>
              <a:rPr lang="en-US" b="1" dirty="0"/>
              <a:t>PLUS</a:t>
            </a:r>
          </a:p>
          <a:p>
            <a:r>
              <a:rPr lang="en-US" dirty="0"/>
              <a:t>Condition must keep you from being able to work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DSS will qualify many based on medical records</a:t>
            </a:r>
          </a:p>
          <a:p>
            <a:r>
              <a:rPr lang="en-US" dirty="0"/>
              <a:t>If need documentation, people can self-attest through 2027</a:t>
            </a:r>
          </a:p>
          <a:p>
            <a:r>
              <a:rPr lang="en-US" dirty="0"/>
              <a:t>Lawsuit by states pending, includes CT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1DABE-D666-C05E-944E-C5CED1E31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455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E6ABC-1EC5-195C-5BE8-03419415B1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1123838"/>
            <a:ext cx="2853536" cy="4199724"/>
          </a:xfrm>
        </p:spPr>
        <p:txBody>
          <a:bodyPr/>
          <a:lstStyle/>
          <a:p>
            <a:r>
              <a:rPr lang="en-US" dirty="0"/>
              <a:t>How to keep everyone covered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5EF9F48B-5418-ADF2-D8F2-814CCECC93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1264208"/>
              </p:ext>
            </p:extLst>
          </p:nvPr>
        </p:nvGraphicFramePr>
        <p:xfrm>
          <a:off x="3868738" y="863600"/>
          <a:ext cx="73152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61861746-0E33-C9E4-204A-4DED110FB97B}"/>
              </a:ext>
            </a:extLst>
          </p:cNvPr>
          <p:cNvSpPr txBox="1"/>
          <p:nvPr/>
        </p:nvSpPr>
        <p:spPr>
          <a:xfrm>
            <a:off x="3394553" y="606259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AE88000-4511-D369-5E36-83FE3F30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7" name="Frame 6">
            <a:extLst>
              <a:ext uri="{FF2B5EF4-FFF2-40B4-BE49-F238E27FC236}">
                <a16:creationId xmlns:a16="http://schemas.microsoft.com/office/drawing/2014/main" id="{5EB06716-717D-EB5D-E15F-B2FAA033AAB1}"/>
              </a:ext>
            </a:extLst>
          </p:cNvPr>
          <p:cNvSpPr/>
          <p:nvPr/>
        </p:nvSpPr>
        <p:spPr>
          <a:xfrm>
            <a:off x="6095999" y="4239492"/>
            <a:ext cx="2914997" cy="1961803"/>
          </a:xfrm>
          <a:prstGeom prst="frame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2345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D9394-ACA3-6063-79DE-837317931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16175-145B-6AD5-D00C-7864F8F054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/>
              <a:t>CT Dept. of Social Services (DSS)</a:t>
            </a:r>
          </a:p>
          <a:p>
            <a:pPr marL="0" indent="0" algn="ctr">
              <a:buNone/>
            </a:pPr>
            <a:r>
              <a:rPr lang="en-US" dirty="0" err="1"/>
              <a:t>Medicaidmattersct.org</a:t>
            </a:r>
            <a:endParaRPr lang="en-US" dirty="0"/>
          </a:p>
          <a:p>
            <a:pPr marL="0" indent="0" algn="ctr">
              <a:buNone/>
            </a:pPr>
            <a:r>
              <a:rPr lang="en-US" sz="2000" b="1" dirty="0"/>
              <a:t>Find your local Community Action Agency</a:t>
            </a:r>
          </a:p>
          <a:p>
            <a:pPr marL="0" indent="0" algn="ctr">
              <a:buNone/>
            </a:pPr>
            <a:r>
              <a:rPr lang="en-US" dirty="0" err="1"/>
              <a:t>cafca.org</a:t>
            </a:r>
            <a:r>
              <a:rPr lang="en-US" dirty="0"/>
              <a:t>/agencies</a:t>
            </a:r>
          </a:p>
          <a:p>
            <a:pPr marL="0" indent="0" algn="ctr">
              <a:buNone/>
            </a:pPr>
            <a:r>
              <a:rPr lang="en-US" b="1" dirty="0"/>
              <a:t>Access Health CT</a:t>
            </a:r>
          </a:p>
          <a:p>
            <a:pPr marL="0" indent="0" algn="ctr">
              <a:buNone/>
            </a:pPr>
            <a:r>
              <a:rPr lang="en-US" dirty="0"/>
              <a:t>Accesshealthct.com</a:t>
            </a:r>
          </a:p>
          <a:p>
            <a:pPr marL="0" indent="0" algn="ctr">
              <a:buNone/>
            </a:pPr>
            <a:r>
              <a:rPr lang="en-US" dirty="0"/>
              <a:t>1-855-805-4325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1A00B2-240A-75FE-2DEE-8E1D37175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972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9D0DF-32F0-910D-3501-701EB8CCFA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1F58C-3C23-E910-0D96-5C6502CA1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Helpful resources</a:t>
            </a:r>
            <a:br>
              <a:rPr lang="en-US" dirty="0"/>
            </a:br>
            <a:r>
              <a:rPr lang="en-US" dirty="0"/>
              <a:t>for HUSKY caregivers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3C9E2E-5CF5-FA99-1B96-BC54FD2EA3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2000" b="1" dirty="0"/>
              <a:t>CT Health Policy Project webpage</a:t>
            </a:r>
          </a:p>
          <a:p>
            <a:pPr marL="0" indent="0" algn="ctr">
              <a:buNone/>
            </a:pPr>
            <a:r>
              <a:rPr lang="en-US" dirty="0" err="1"/>
              <a:t>HUSKYcaregivers.org</a:t>
            </a:r>
            <a:endParaRPr lang="en-US" dirty="0"/>
          </a:p>
          <a:p>
            <a:pPr marL="0" indent="0" algn="ctr">
              <a:buNone/>
            </a:pPr>
            <a:r>
              <a:rPr lang="en-US" sz="2000" b="1" dirty="0"/>
              <a:t>Flyer in English, Spanish</a:t>
            </a:r>
          </a:p>
          <a:p>
            <a:pPr marL="0" indent="0" algn="ctr">
              <a:buNone/>
            </a:pPr>
            <a:r>
              <a:rPr lang="en-US" b="1" dirty="0"/>
              <a:t>Fact Sheet</a:t>
            </a:r>
          </a:p>
          <a:p>
            <a:pPr marL="0" indent="0" algn="ctr">
              <a:buNone/>
            </a:pPr>
            <a:r>
              <a:rPr lang="en-US" sz="2000" b="1" dirty="0"/>
              <a:t>Flowchart for caregiver e</a:t>
            </a:r>
            <a:r>
              <a:rPr lang="en-US" b="1" dirty="0"/>
              <a:t>xemption eligibility</a:t>
            </a:r>
          </a:p>
          <a:p>
            <a:pPr marL="0" indent="0" algn="ctr">
              <a:buNone/>
            </a:pPr>
            <a:r>
              <a:rPr lang="en-US" b="1" dirty="0"/>
              <a:t>a</a:t>
            </a:r>
            <a:r>
              <a:rPr lang="en-US" sz="2000" b="1" dirty="0"/>
              <a:t>nd more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5EB24-0144-141E-2916-0153884F3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288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DB4E23-FF0D-A04D-2AF7-064BAEAC9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9F05D-8D02-673D-0EFB-4FE9B148C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1A6C7-6A93-4213-B5A0-1D53B8F1A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835DA3-D72A-87EE-C9AA-63B77A5510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868738" y="985837"/>
            <a:ext cx="73152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6261075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1086</TotalTime>
  <Words>994</Words>
  <Application>Microsoft Macintosh PowerPoint</Application>
  <PresentationFormat>Widescreen</PresentationFormat>
  <Paragraphs>159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MS Mincho</vt:lpstr>
      <vt:lpstr>Aptos</vt:lpstr>
      <vt:lpstr>Corbel</vt:lpstr>
      <vt:lpstr>Wingdings 2</vt:lpstr>
      <vt:lpstr>Frame</vt:lpstr>
      <vt:lpstr>Changes are coming to HUSKY Protect yourself</vt:lpstr>
      <vt:lpstr>What‘s happening?</vt:lpstr>
      <vt:lpstr>What‘s happening?</vt:lpstr>
      <vt:lpstr>How to know if you are on HUSKY Part D</vt:lpstr>
      <vt:lpstr>Exemptions</vt:lpstr>
      <vt:lpstr>Why do I need to worry? (even if you’re not on HUSKY)</vt:lpstr>
      <vt:lpstr>Update your contact info with DSS</vt:lpstr>
      <vt:lpstr>Add new DSS numbers to your saved contacts</vt:lpstr>
      <vt:lpstr>Do the changes apply to you?</vt:lpstr>
      <vt:lpstr>Caregiving</vt:lpstr>
      <vt:lpstr>Caregiving qualification</vt:lpstr>
      <vt:lpstr>Medical frailty exemption</vt:lpstr>
      <vt:lpstr>How to keep everyone covered</vt:lpstr>
      <vt:lpstr>For help</vt:lpstr>
      <vt:lpstr>Helpful resources for HUSKY caregivers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Husky MCOs</dc:title>
  <dc:creator>Andrews, Ellen</dc:creator>
  <cp:lastModifiedBy>Ellen Andrews</cp:lastModifiedBy>
  <cp:revision>133</cp:revision>
  <cp:lastPrinted>2026-10-10T15:01:54Z</cp:lastPrinted>
  <dcterms:created xsi:type="dcterms:W3CDTF">2024-05-01T17:24:50Z</dcterms:created>
  <dcterms:modified xsi:type="dcterms:W3CDTF">2026-10-12T18:46:52Z</dcterms:modified>
</cp:coreProperties>
</file>