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6" r:id="rId2"/>
    <p:sldId id="281" r:id="rId3"/>
    <p:sldId id="257" r:id="rId4"/>
    <p:sldId id="278" r:id="rId5"/>
    <p:sldId id="261" r:id="rId6"/>
    <p:sldId id="273" r:id="rId7"/>
    <p:sldId id="277" r:id="rId8"/>
    <p:sldId id="279" r:id="rId9"/>
    <p:sldId id="274" r:id="rId10"/>
    <p:sldId id="270" r:id="rId11"/>
    <p:sldId id="280" r:id="rId12"/>
    <p:sldId id="266" r:id="rId13"/>
    <p:sldId id="262" r:id="rId14"/>
    <p:sldId id="265" r:id="rId15"/>
    <p:sldId id="28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7508"/>
  </p:normalViewPr>
  <p:slideViewPr>
    <p:cSldViewPr snapToGrid="0">
      <p:cViewPr varScale="1">
        <p:scale>
          <a:sx n="78" d="100"/>
          <a:sy n="78" d="100"/>
        </p:scale>
        <p:origin x="7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4CFBD-B897-8F45-B246-419F8D551CB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377049-A8DF-8044-B7FE-419D740081F2}">
      <dgm:prSet phldrT="[Text]"/>
      <dgm:spPr/>
      <dgm:t>
        <a:bodyPr/>
        <a:lstStyle/>
        <a:p>
          <a:r>
            <a:rPr lang="en-US" dirty="0"/>
            <a:t>Update your contact info</a:t>
          </a:r>
        </a:p>
      </dgm:t>
    </dgm:pt>
    <dgm:pt modelId="{EBA8B7E3-D887-264F-8A32-16E52FDF7110}" type="parTrans" cxnId="{EDB6170A-1E59-6E46-92C5-EA8BE6C1FCE1}">
      <dgm:prSet/>
      <dgm:spPr/>
      <dgm:t>
        <a:bodyPr/>
        <a:lstStyle/>
        <a:p>
          <a:endParaRPr lang="en-US"/>
        </a:p>
      </dgm:t>
    </dgm:pt>
    <dgm:pt modelId="{61A9FDCC-9B9E-C34F-B6A9-152AB3656711}" type="sibTrans" cxnId="{EDB6170A-1E59-6E46-92C5-EA8BE6C1FCE1}">
      <dgm:prSet/>
      <dgm:spPr/>
      <dgm:t>
        <a:bodyPr/>
        <a:lstStyle/>
        <a:p>
          <a:endParaRPr lang="en-US"/>
        </a:p>
      </dgm:t>
    </dgm:pt>
    <dgm:pt modelId="{C979200A-69F7-1C43-AD8B-2C000E3F22B4}">
      <dgm:prSet phldrT="[Text]"/>
      <dgm:spPr/>
      <dgm:t>
        <a:bodyPr/>
        <a:lstStyle/>
        <a:p>
          <a:r>
            <a:rPr lang="en-US" dirty="0"/>
            <a:t>Find out if you are affected</a:t>
          </a:r>
        </a:p>
      </dgm:t>
    </dgm:pt>
    <dgm:pt modelId="{D3731E09-1CDA-8145-B4FB-8537E3162477}" type="parTrans" cxnId="{5589B852-7351-4C48-8934-F4F35114435F}">
      <dgm:prSet/>
      <dgm:spPr/>
      <dgm:t>
        <a:bodyPr/>
        <a:lstStyle/>
        <a:p>
          <a:endParaRPr lang="en-US"/>
        </a:p>
      </dgm:t>
    </dgm:pt>
    <dgm:pt modelId="{6F932EAB-848B-BD40-879E-E7745E64484F}" type="sibTrans" cxnId="{5589B852-7351-4C48-8934-F4F35114435F}">
      <dgm:prSet/>
      <dgm:spPr/>
      <dgm:t>
        <a:bodyPr/>
        <a:lstStyle/>
        <a:p>
          <a:endParaRPr lang="en-US"/>
        </a:p>
      </dgm:t>
    </dgm:pt>
    <dgm:pt modelId="{DBF5291E-9CC0-5840-8FB0-FDEEAB9DE6E8}">
      <dgm:prSet phldrT="[Text]"/>
      <dgm:spPr/>
      <dgm:t>
        <a:bodyPr/>
        <a:lstStyle/>
        <a:p>
          <a:r>
            <a:rPr lang="en-US" dirty="0"/>
            <a:t>Respond to DSS messages quickly</a:t>
          </a:r>
        </a:p>
      </dgm:t>
    </dgm:pt>
    <dgm:pt modelId="{43ACE1C7-9258-9A47-B8B6-E9EFBC49F3DF}" type="parTrans" cxnId="{A3A04823-6A8F-5246-9144-27278026141B}">
      <dgm:prSet/>
      <dgm:spPr/>
      <dgm:t>
        <a:bodyPr/>
        <a:lstStyle/>
        <a:p>
          <a:endParaRPr lang="en-US"/>
        </a:p>
      </dgm:t>
    </dgm:pt>
    <dgm:pt modelId="{5ED291C0-4683-C94E-8BC5-FA7D7D6F98FD}" type="sibTrans" cxnId="{A3A04823-6A8F-5246-9144-27278026141B}">
      <dgm:prSet/>
      <dgm:spPr/>
      <dgm:t>
        <a:bodyPr/>
        <a:lstStyle/>
        <a:p>
          <a:endParaRPr lang="en-US"/>
        </a:p>
      </dgm:t>
    </dgm:pt>
    <dgm:pt modelId="{511C4A4A-8E1E-CA41-8C86-BF489D3522FF}">
      <dgm:prSet phldrT="[Text]"/>
      <dgm:spPr/>
      <dgm:t>
        <a:bodyPr/>
        <a:lstStyle/>
        <a:p>
          <a:r>
            <a:rPr lang="en-US" dirty="0"/>
            <a:t>Tell people about this</a:t>
          </a:r>
        </a:p>
      </dgm:t>
    </dgm:pt>
    <dgm:pt modelId="{06C19AA6-012A-5E43-B4E5-9F9ED1775026}" type="parTrans" cxnId="{FD6E6AF1-7B4D-CC4D-A59E-7F7CB1560EEA}">
      <dgm:prSet/>
      <dgm:spPr/>
      <dgm:t>
        <a:bodyPr/>
        <a:lstStyle/>
        <a:p>
          <a:endParaRPr lang="en-US"/>
        </a:p>
      </dgm:t>
    </dgm:pt>
    <dgm:pt modelId="{958F8E45-ABE0-BC47-98D9-36FFF9D7D4E1}" type="sibTrans" cxnId="{FD6E6AF1-7B4D-CC4D-A59E-7F7CB1560EEA}">
      <dgm:prSet/>
      <dgm:spPr/>
      <dgm:t>
        <a:bodyPr/>
        <a:lstStyle/>
        <a:p>
          <a:endParaRPr lang="en-US"/>
        </a:p>
      </dgm:t>
    </dgm:pt>
    <dgm:pt modelId="{91C6E738-918E-7240-8C5B-F82BF4C3C985}">
      <dgm:prSet phldrT="[Text]"/>
      <dgm:spPr/>
      <dgm:t>
        <a:bodyPr/>
        <a:lstStyle/>
        <a:p>
          <a:r>
            <a:rPr lang="en-US" dirty="0"/>
            <a:t>Update income with DSS</a:t>
          </a:r>
        </a:p>
      </dgm:t>
    </dgm:pt>
    <dgm:pt modelId="{1DA36E4A-1394-3F40-959F-BEBCEA15301D}" type="parTrans" cxnId="{548D62A0-D117-9743-A293-43BE9BCFCFED}">
      <dgm:prSet/>
      <dgm:spPr/>
      <dgm:t>
        <a:bodyPr/>
        <a:lstStyle/>
        <a:p>
          <a:endParaRPr lang="en-US"/>
        </a:p>
      </dgm:t>
    </dgm:pt>
    <dgm:pt modelId="{5570DACF-96C1-4647-A141-402C3D2E08D5}" type="sibTrans" cxnId="{548D62A0-D117-9743-A293-43BE9BCFCFED}">
      <dgm:prSet/>
      <dgm:spPr/>
      <dgm:t>
        <a:bodyPr/>
        <a:lstStyle/>
        <a:p>
          <a:endParaRPr lang="en-US"/>
        </a:p>
      </dgm:t>
    </dgm:pt>
    <dgm:pt modelId="{3EB80955-AF06-4547-8FB9-E572EB1BC18D}" type="pres">
      <dgm:prSet presAssocID="{FE24CFBD-B897-8F45-B246-419F8D551CB3}" presName="diagram" presStyleCnt="0">
        <dgm:presLayoutVars>
          <dgm:dir/>
          <dgm:resizeHandles val="exact"/>
        </dgm:presLayoutVars>
      </dgm:prSet>
      <dgm:spPr/>
    </dgm:pt>
    <dgm:pt modelId="{E04BAE02-A613-CA4E-A3E4-F1B41584717A}" type="pres">
      <dgm:prSet presAssocID="{94377049-A8DF-8044-B7FE-419D740081F2}" presName="node" presStyleLbl="node1" presStyleIdx="0" presStyleCnt="5">
        <dgm:presLayoutVars>
          <dgm:bulletEnabled val="1"/>
        </dgm:presLayoutVars>
      </dgm:prSet>
      <dgm:spPr/>
    </dgm:pt>
    <dgm:pt modelId="{B06ED57F-21D3-CA48-BFCD-B6CAFCB1A19D}" type="pres">
      <dgm:prSet presAssocID="{61A9FDCC-9B9E-C34F-B6A9-152AB3656711}" presName="sibTrans" presStyleCnt="0"/>
      <dgm:spPr/>
    </dgm:pt>
    <dgm:pt modelId="{D4C90412-2342-5D4A-B569-A8B5FF1C02AB}" type="pres">
      <dgm:prSet presAssocID="{C979200A-69F7-1C43-AD8B-2C000E3F22B4}" presName="node" presStyleLbl="node1" presStyleIdx="1" presStyleCnt="5">
        <dgm:presLayoutVars>
          <dgm:bulletEnabled val="1"/>
        </dgm:presLayoutVars>
      </dgm:prSet>
      <dgm:spPr/>
    </dgm:pt>
    <dgm:pt modelId="{5D8255F7-6A04-7A4D-BD64-50C1B72280C3}" type="pres">
      <dgm:prSet presAssocID="{6F932EAB-848B-BD40-879E-E7745E64484F}" presName="sibTrans" presStyleCnt="0"/>
      <dgm:spPr/>
    </dgm:pt>
    <dgm:pt modelId="{FD826C98-2943-F24F-97C1-19E9EC477B6E}" type="pres">
      <dgm:prSet presAssocID="{DBF5291E-9CC0-5840-8FB0-FDEEAB9DE6E8}" presName="node" presStyleLbl="node1" presStyleIdx="2" presStyleCnt="5">
        <dgm:presLayoutVars>
          <dgm:bulletEnabled val="1"/>
        </dgm:presLayoutVars>
      </dgm:prSet>
      <dgm:spPr/>
    </dgm:pt>
    <dgm:pt modelId="{BC92D189-CDEE-D44F-B205-BCDC09F43614}" type="pres">
      <dgm:prSet presAssocID="{5ED291C0-4683-C94E-8BC5-FA7D7D6F98FD}" presName="sibTrans" presStyleCnt="0"/>
      <dgm:spPr/>
    </dgm:pt>
    <dgm:pt modelId="{0D5B0361-6DA1-C045-B0C3-D3ED3F919ED2}" type="pres">
      <dgm:prSet presAssocID="{91C6E738-918E-7240-8C5B-F82BF4C3C985}" presName="node" presStyleLbl="node1" presStyleIdx="3" presStyleCnt="5">
        <dgm:presLayoutVars>
          <dgm:bulletEnabled val="1"/>
        </dgm:presLayoutVars>
      </dgm:prSet>
      <dgm:spPr/>
    </dgm:pt>
    <dgm:pt modelId="{9873175B-B9C2-8C4F-B09F-856537B1381C}" type="pres">
      <dgm:prSet presAssocID="{5570DACF-96C1-4647-A141-402C3D2E08D5}" presName="sibTrans" presStyleCnt="0"/>
      <dgm:spPr/>
    </dgm:pt>
    <dgm:pt modelId="{07D6C288-4066-4C44-B1BD-F65C066CF6A2}" type="pres">
      <dgm:prSet presAssocID="{511C4A4A-8E1E-CA41-8C86-BF489D3522FF}" presName="node" presStyleLbl="node1" presStyleIdx="4" presStyleCnt="5">
        <dgm:presLayoutVars>
          <dgm:bulletEnabled val="1"/>
        </dgm:presLayoutVars>
      </dgm:prSet>
      <dgm:spPr/>
    </dgm:pt>
  </dgm:ptLst>
  <dgm:cxnLst>
    <dgm:cxn modelId="{EDB6170A-1E59-6E46-92C5-EA8BE6C1FCE1}" srcId="{FE24CFBD-B897-8F45-B246-419F8D551CB3}" destId="{94377049-A8DF-8044-B7FE-419D740081F2}" srcOrd="0" destOrd="0" parTransId="{EBA8B7E3-D887-264F-8A32-16E52FDF7110}" sibTransId="{61A9FDCC-9B9E-C34F-B6A9-152AB3656711}"/>
    <dgm:cxn modelId="{2250731E-5375-9C4A-BB48-0500950B3246}" type="presOf" srcId="{DBF5291E-9CC0-5840-8FB0-FDEEAB9DE6E8}" destId="{FD826C98-2943-F24F-97C1-19E9EC477B6E}" srcOrd="0" destOrd="0" presId="urn:microsoft.com/office/officeart/2005/8/layout/default"/>
    <dgm:cxn modelId="{A3A04823-6A8F-5246-9144-27278026141B}" srcId="{FE24CFBD-B897-8F45-B246-419F8D551CB3}" destId="{DBF5291E-9CC0-5840-8FB0-FDEEAB9DE6E8}" srcOrd="2" destOrd="0" parTransId="{43ACE1C7-9258-9A47-B8B6-E9EFBC49F3DF}" sibTransId="{5ED291C0-4683-C94E-8BC5-FA7D7D6F98FD}"/>
    <dgm:cxn modelId="{7DD2542A-80E3-B04A-B6C0-EFE0FC499618}" type="presOf" srcId="{FE24CFBD-B897-8F45-B246-419F8D551CB3}" destId="{3EB80955-AF06-4547-8FB9-E572EB1BC18D}" srcOrd="0" destOrd="0" presId="urn:microsoft.com/office/officeart/2005/8/layout/default"/>
    <dgm:cxn modelId="{C00C9238-6E1A-9A4A-98AB-34FA2A303E07}" type="presOf" srcId="{C979200A-69F7-1C43-AD8B-2C000E3F22B4}" destId="{D4C90412-2342-5D4A-B569-A8B5FF1C02AB}" srcOrd="0" destOrd="0" presId="urn:microsoft.com/office/officeart/2005/8/layout/default"/>
    <dgm:cxn modelId="{5589B852-7351-4C48-8934-F4F35114435F}" srcId="{FE24CFBD-B897-8F45-B246-419F8D551CB3}" destId="{C979200A-69F7-1C43-AD8B-2C000E3F22B4}" srcOrd="1" destOrd="0" parTransId="{D3731E09-1CDA-8145-B4FB-8537E3162477}" sibTransId="{6F932EAB-848B-BD40-879E-E7745E64484F}"/>
    <dgm:cxn modelId="{38664489-9B06-FE43-8980-9D910B19B552}" type="presOf" srcId="{94377049-A8DF-8044-B7FE-419D740081F2}" destId="{E04BAE02-A613-CA4E-A3E4-F1B41584717A}" srcOrd="0" destOrd="0" presId="urn:microsoft.com/office/officeart/2005/8/layout/default"/>
    <dgm:cxn modelId="{548D62A0-D117-9743-A293-43BE9BCFCFED}" srcId="{FE24CFBD-B897-8F45-B246-419F8D551CB3}" destId="{91C6E738-918E-7240-8C5B-F82BF4C3C985}" srcOrd="3" destOrd="0" parTransId="{1DA36E4A-1394-3F40-959F-BEBCEA15301D}" sibTransId="{5570DACF-96C1-4647-A141-402C3D2E08D5}"/>
    <dgm:cxn modelId="{BC1DAABA-71BB-7A46-804C-8AB14AFCE748}" type="presOf" srcId="{91C6E738-918E-7240-8C5B-F82BF4C3C985}" destId="{0D5B0361-6DA1-C045-B0C3-D3ED3F919ED2}" srcOrd="0" destOrd="0" presId="urn:microsoft.com/office/officeart/2005/8/layout/default"/>
    <dgm:cxn modelId="{FD6E6AF1-7B4D-CC4D-A59E-7F7CB1560EEA}" srcId="{FE24CFBD-B897-8F45-B246-419F8D551CB3}" destId="{511C4A4A-8E1E-CA41-8C86-BF489D3522FF}" srcOrd="4" destOrd="0" parTransId="{06C19AA6-012A-5E43-B4E5-9F9ED1775026}" sibTransId="{958F8E45-ABE0-BC47-98D9-36FFF9D7D4E1}"/>
    <dgm:cxn modelId="{616054F8-4832-E948-A448-6DB7331CD0E5}" type="presOf" srcId="{511C4A4A-8E1E-CA41-8C86-BF489D3522FF}" destId="{07D6C288-4066-4C44-B1BD-F65C066CF6A2}" srcOrd="0" destOrd="0" presId="urn:microsoft.com/office/officeart/2005/8/layout/default"/>
    <dgm:cxn modelId="{97D134BE-1DA1-6644-9E1A-C446DB760399}" type="presParOf" srcId="{3EB80955-AF06-4547-8FB9-E572EB1BC18D}" destId="{E04BAE02-A613-CA4E-A3E4-F1B41584717A}" srcOrd="0" destOrd="0" presId="urn:microsoft.com/office/officeart/2005/8/layout/default"/>
    <dgm:cxn modelId="{147CC8B6-071C-5648-AA4C-FD41555F440C}" type="presParOf" srcId="{3EB80955-AF06-4547-8FB9-E572EB1BC18D}" destId="{B06ED57F-21D3-CA48-BFCD-B6CAFCB1A19D}" srcOrd="1" destOrd="0" presId="urn:microsoft.com/office/officeart/2005/8/layout/default"/>
    <dgm:cxn modelId="{6F85B761-78DA-7644-BECB-4095042182BF}" type="presParOf" srcId="{3EB80955-AF06-4547-8FB9-E572EB1BC18D}" destId="{D4C90412-2342-5D4A-B569-A8B5FF1C02AB}" srcOrd="2" destOrd="0" presId="urn:microsoft.com/office/officeart/2005/8/layout/default"/>
    <dgm:cxn modelId="{56A78597-9AD7-B94E-AC9B-13B5FE52C0AB}" type="presParOf" srcId="{3EB80955-AF06-4547-8FB9-E572EB1BC18D}" destId="{5D8255F7-6A04-7A4D-BD64-50C1B72280C3}" srcOrd="3" destOrd="0" presId="urn:microsoft.com/office/officeart/2005/8/layout/default"/>
    <dgm:cxn modelId="{333827CE-4EF6-0244-B08A-0725744E17C8}" type="presParOf" srcId="{3EB80955-AF06-4547-8FB9-E572EB1BC18D}" destId="{FD826C98-2943-F24F-97C1-19E9EC477B6E}" srcOrd="4" destOrd="0" presId="urn:microsoft.com/office/officeart/2005/8/layout/default"/>
    <dgm:cxn modelId="{B2532230-FFC9-7B45-BC2A-25182DC5D366}" type="presParOf" srcId="{3EB80955-AF06-4547-8FB9-E572EB1BC18D}" destId="{BC92D189-CDEE-D44F-B205-BCDC09F43614}" srcOrd="5" destOrd="0" presId="urn:microsoft.com/office/officeart/2005/8/layout/default"/>
    <dgm:cxn modelId="{A00485DA-861D-4243-9CFC-BE882A000719}" type="presParOf" srcId="{3EB80955-AF06-4547-8FB9-E572EB1BC18D}" destId="{0D5B0361-6DA1-C045-B0C3-D3ED3F919ED2}" srcOrd="6" destOrd="0" presId="urn:microsoft.com/office/officeart/2005/8/layout/default"/>
    <dgm:cxn modelId="{E26D81E2-F53B-374A-96BA-9FA179B8F879}" type="presParOf" srcId="{3EB80955-AF06-4547-8FB9-E572EB1BC18D}" destId="{9873175B-B9C2-8C4F-B09F-856537B1381C}" srcOrd="7" destOrd="0" presId="urn:microsoft.com/office/officeart/2005/8/layout/default"/>
    <dgm:cxn modelId="{3FE22BA5-C21B-EC43-BAFD-CD84376E1625}" type="presParOf" srcId="{3EB80955-AF06-4547-8FB9-E572EB1BC18D}" destId="{07D6C288-4066-4C44-B1BD-F65C066CF6A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BAE02-A613-CA4E-A3E4-F1B41584717A}">
      <dsp:nvSpPr>
        <dsp:cNvPr id="0" name=""/>
        <dsp:cNvSpPr/>
      </dsp:nvSpPr>
      <dsp:spPr>
        <a:xfrm>
          <a:off x="972264" y="3174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Update your contact info</a:t>
          </a:r>
        </a:p>
      </dsp:txBody>
      <dsp:txXfrm>
        <a:off x="972264" y="3174"/>
        <a:ext cx="2557462" cy="1534477"/>
      </dsp:txXfrm>
    </dsp:sp>
    <dsp:sp modelId="{D4C90412-2342-5D4A-B569-A8B5FF1C02AB}">
      <dsp:nvSpPr>
        <dsp:cNvPr id="0" name=""/>
        <dsp:cNvSpPr/>
      </dsp:nvSpPr>
      <dsp:spPr>
        <a:xfrm>
          <a:off x="3785473" y="3174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Find out if you are affected</a:t>
          </a:r>
        </a:p>
      </dsp:txBody>
      <dsp:txXfrm>
        <a:off x="3785473" y="3174"/>
        <a:ext cx="2557462" cy="1534477"/>
      </dsp:txXfrm>
    </dsp:sp>
    <dsp:sp modelId="{FD826C98-2943-F24F-97C1-19E9EC477B6E}">
      <dsp:nvSpPr>
        <dsp:cNvPr id="0" name=""/>
        <dsp:cNvSpPr/>
      </dsp:nvSpPr>
      <dsp:spPr>
        <a:xfrm>
          <a:off x="972264" y="1793398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Respond to DSS messages quickly</a:t>
          </a:r>
        </a:p>
      </dsp:txBody>
      <dsp:txXfrm>
        <a:off x="972264" y="1793398"/>
        <a:ext cx="2557462" cy="1534477"/>
      </dsp:txXfrm>
    </dsp:sp>
    <dsp:sp modelId="{0D5B0361-6DA1-C045-B0C3-D3ED3F919ED2}">
      <dsp:nvSpPr>
        <dsp:cNvPr id="0" name=""/>
        <dsp:cNvSpPr/>
      </dsp:nvSpPr>
      <dsp:spPr>
        <a:xfrm>
          <a:off x="3785473" y="1793398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Update income with DSS</a:t>
          </a:r>
        </a:p>
      </dsp:txBody>
      <dsp:txXfrm>
        <a:off x="3785473" y="1793398"/>
        <a:ext cx="2557462" cy="1534477"/>
      </dsp:txXfrm>
    </dsp:sp>
    <dsp:sp modelId="{07D6C288-4066-4C44-B1BD-F65C066CF6A2}">
      <dsp:nvSpPr>
        <dsp:cNvPr id="0" name=""/>
        <dsp:cNvSpPr/>
      </dsp:nvSpPr>
      <dsp:spPr>
        <a:xfrm>
          <a:off x="2378868" y="3583622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Tell people about this</a:t>
          </a:r>
        </a:p>
      </dsp:txBody>
      <dsp:txXfrm>
        <a:off x="2378868" y="3583622"/>
        <a:ext cx="2557462" cy="1534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D0D65-8470-2C4C-8084-78FC78B28A0C}" type="datetimeFigureOut">
              <a:rPr lang="en-US" smtClean="0"/>
              <a:t>10/29/26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09432-8990-EE4C-BCC4-716C8CE5F0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2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E62FF-0FC5-7859-0E71-EB9C20CA4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CAE24B-D5BA-6722-4469-6B78C9BBC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87B2E6-902B-B762-C0B5-5E37F1C62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9C82C-C2D4-E136-FD14-5E23D9529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6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83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C72AE-9527-E61B-AE51-D0C7DD37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72AA4E-C6F8-8598-64F3-0E4FF1BCE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26DF9-5ECE-A6F4-6483-4BEEC1738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B67E2-C66D-EAAD-EBE7-30B897CB3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7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90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BA980-FB72-4EBC-DF21-F648A0AF6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DFB189-C014-4228-566F-B9C96D7FB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4DB615-62BC-B0AA-4EDE-C9CCFEE3C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7754F-F9E4-6219-4B13-D8477A3F9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3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4F2D-9DA0-9993-5694-9DCDCD6A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7CEC3-5D80-034C-B6A8-0EEA18597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F13C5-657D-5F60-A73B-778F017B5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617C8-714B-A9D4-4C1A-D9E5792B0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624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14608-D2DD-F366-9307-12A7261B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7F7AC-830A-A3D8-C340-E273C8942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DA12B-097A-3F29-A2A1-073E83AC3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F9578-A4BC-5996-70B9-9621A8D41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72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3678-CAEF-6DCA-4E63-67280A4A9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10CBF-42C3-2BDF-04BB-F65E344BF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A19BA-DE11-512F-BF94-5A1B83963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E6B54-98A1-37D7-1E2E-204FFF482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86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16959-276B-42F1-C327-008E4AA75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768E2-3A1C-701B-2579-34317716F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E7ABBC-ED8C-3876-C8D7-F9D09AC2E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D34EE-B09C-96E1-50DA-479B7B60A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C958C-26AC-AD0D-BD7F-F63A75C7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65F1C-C62B-6A8D-8BBD-E5D19B577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17B1D-015E-E2ED-BF65-864EAB56F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BC1D0-F097-9727-CC45-F2DA4EB3C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40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68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97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77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C6DE1-6C8B-527A-6D17-18B552BBA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85DF07-710A-F6B3-CCC1-862CCBF21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7CE22-7A0C-8F5D-B008-92D52D857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F0220-6A76-DC4A-A57B-528F54C75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17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274A5-C353-17E3-0F04-9D3072A3C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45CA6-1205-8171-60B3-D0E248C1E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3AFCC-EDEF-634C-939F-5CB040241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603A6-126D-46FA-0021-3E173BDAD8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74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C3D5-E2AF-F04F-BD79-7E8B6E6796C7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3A3E-25E6-7141-A484-86E5A968EB0F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2A7-215B-2144-8DB8-752882E6F432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83CD-8C44-8849-868D-101B03F49E86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E2C6-608B-A348-98F1-968DED6C7B03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2968-751B-4247-9DED-A9173E7DFC5E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D5DC-D367-B24D-8108-DC58E03D68EC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E772-2B1A-BE49-BDC2-614D618B72D3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A6A8-5ADD-664A-8973-B43896DCDBA4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3531-0B39-0648-A74B-BE4965A6F6D3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16F2-C500-3E41-96BE-F4BAB3C5F053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5DC5EB-8982-BF49-A204-AE4E48538144}" type="datetime1">
              <a:rPr lang="en-US" smtClean="0"/>
              <a:t>10/29/26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thealthpolicy.org/hr1-ct-medicaid/" TargetMode="External"/><Relationship Id="rId7" Type="http://schemas.openxmlformats.org/officeDocument/2006/relationships/hyperlink" Target="https://healthlaw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volunteergnh.org/" TargetMode="External"/><Relationship Id="rId5" Type="http://schemas.openxmlformats.org/officeDocument/2006/relationships/hyperlink" Target="https://cthosp.org/h-r-1-and-husky-d-changes-resources/" TargetMode="External"/><Relationship Id="rId4" Type="http://schemas.openxmlformats.org/officeDocument/2006/relationships/hyperlink" Target="https://medicaidmattersct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4E2B-38CA-7A24-066D-66BBCF1E8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816352"/>
          </a:xfrm>
        </p:spPr>
        <p:txBody>
          <a:bodyPr/>
          <a:lstStyle/>
          <a:p>
            <a:r>
              <a:rPr lang="en-US" dirty="0"/>
              <a:t>Changes are coming to HUSKY</a:t>
            </a:r>
            <a:br>
              <a:rPr lang="en-US" dirty="0"/>
            </a:br>
            <a:r>
              <a:rPr lang="en-US" dirty="0"/>
              <a:t>Protect yourself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FFD2C-E90C-A64B-4304-54956BA1A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6400" dirty="0"/>
              <a:t>Ellen Andrews</a:t>
            </a:r>
          </a:p>
          <a:p>
            <a:r>
              <a:rPr lang="en-US" sz="6400" dirty="0"/>
              <a:t>CT Health Policy Project</a:t>
            </a:r>
          </a:p>
          <a:p>
            <a:r>
              <a:rPr lang="en-US" sz="6400" dirty="0"/>
              <a:t>For Hamden Info Session</a:t>
            </a:r>
          </a:p>
          <a:p>
            <a:r>
              <a:rPr lang="en-US" sz="6400" dirty="0"/>
              <a:t>October 21 2026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A5911-890B-297C-D8DC-D38CF2C2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1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87EA-56B5-D52E-CD80-EBD58DDA6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7A3B-63DC-F4D5-3F23-0AA43D97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What‘s happening?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7653F-23FB-DC92-3D1D-0CE0A3E4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ptos" panose="020B0004020202020204" pitchFamily="34" charset="0"/>
              </a:rPr>
              <a:t>The Bad News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Healthcare for 5,187 Hamden residents is at risk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Estimate that most have chronic conditions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Across Connecticut, 100,000 people likely to lose HUSKY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latin typeface="Aptos" panose="020B0004020202020204" pitchFamily="34" charset="0"/>
              </a:rPr>
              <a:t>Thousands more could lose care provided by their family and friends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ptos" panose="020B0004020202020204" pitchFamily="34" charset="0"/>
              </a:rPr>
              <a:t>The Good News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There are 14 ways to keep your healthcare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Many will keep their coverage automatically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For the others, there is help to sort this out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63989-6104-F789-A2DC-C3DFEE14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2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7DDB-72C5-A4AD-1211-4538C4A4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What‘s happening?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6963B-0A23-060F-90BE-03F4038D6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en-US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Medicaid = HUSKY in Connecticut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These are new federal requirements – states have to implement them</a:t>
            </a:r>
          </a:p>
          <a:p>
            <a:pPr marL="0">
              <a:spcBef>
                <a:spcPts val="0"/>
              </a:spcBef>
            </a:pPr>
            <a:r>
              <a:rPr lang="en-US" sz="1800" b="1" dirty="0"/>
              <a:t>Only applies to HUSKY Part D members – ages 19 to 64, without children on HUSKY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HUSKY work requirements start as of January 1</a:t>
            </a:r>
            <a:r>
              <a:rPr lang="en-US" sz="1800" b="1" baseline="30000" dirty="0"/>
              <a:t>st</a:t>
            </a:r>
            <a:endParaRPr lang="en-US" sz="1800" b="1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Have to 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Work, making $580/month, or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Be in school or job training, at least half time, or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 Volunteer in your community, or a 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Combination of these that reaches 80 hours/month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There are also exemptions -- more on this later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Have to renew every 6 months, not annual anymore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That is 5,187 people in Hamden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Expect about half will be automatically renewed by the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7CF54-8C37-66CF-DD3C-3D9ABF4E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5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BE4F-6A10-CE69-A69B-4C118DF8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9B5F-37EB-3C61-AB72-ED8C6989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know if you are on HUSKY Part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1598-1FC4-7117-8739-211B625B2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304712" cy="512064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Ages 19 to 64, without children on HUSKY</a:t>
            </a:r>
          </a:p>
          <a:p>
            <a:r>
              <a:rPr lang="en-US" dirty="0"/>
              <a:t>It’s on your HUSKY card</a:t>
            </a:r>
          </a:p>
          <a:p>
            <a:r>
              <a:rPr lang="en-US" dirty="0"/>
              <a:t>Log onto MyAccount at mydssct.ct.gov</a:t>
            </a:r>
          </a:p>
          <a:p>
            <a:r>
              <a:rPr lang="en-US" dirty="0"/>
              <a:t>Call HUSKY at 1-800-859-9889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D577D-F971-97A8-3545-72969477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A47F3-3C63-5373-58D7-30B641C83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541" y="728584"/>
            <a:ext cx="37592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0542-E649-DFCB-EEC7-6E2537A0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027A-AB92-F526-AE1C-4BA9DE0D7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Pregnant people</a:t>
            </a:r>
          </a:p>
          <a:p>
            <a:r>
              <a:rPr lang="en-US" dirty="0"/>
              <a:t>Caregiver for child under age 14 </a:t>
            </a:r>
          </a:p>
          <a:p>
            <a:r>
              <a:rPr lang="en-US" b="1" dirty="0"/>
              <a:t>Caregiver for people with serious illness</a:t>
            </a:r>
          </a:p>
          <a:p>
            <a:r>
              <a:rPr lang="en-US" dirty="0"/>
              <a:t>Former foster youth, to age 26</a:t>
            </a:r>
          </a:p>
          <a:p>
            <a:r>
              <a:rPr lang="en-US" dirty="0"/>
              <a:t>In active recognized drug/alcohol treatment program</a:t>
            </a:r>
          </a:p>
          <a:p>
            <a:r>
              <a:rPr lang="en-US" dirty="0"/>
              <a:t>Current/formerly incarcerated</a:t>
            </a:r>
          </a:p>
          <a:p>
            <a:r>
              <a:rPr lang="en-US" b="1" dirty="0"/>
              <a:t>Medically frail, blind, or disabled people</a:t>
            </a:r>
          </a:p>
          <a:p>
            <a:r>
              <a:rPr lang="en-US" dirty="0"/>
              <a:t>Enrolled in Medicare</a:t>
            </a:r>
          </a:p>
          <a:p>
            <a:r>
              <a:rPr lang="en-US" dirty="0"/>
              <a:t>SNAP, TANF if you already comply with work requirements </a:t>
            </a:r>
          </a:p>
          <a:p>
            <a:r>
              <a:rPr lang="en-US" dirty="0"/>
              <a:t>Veteran with a total, 100% disability </a:t>
            </a:r>
          </a:p>
          <a:p>
            <a:r>
              <a:rPr lang="en-US" dirty="0"/>
              <a:t>Native American member of a tribe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0D4B2-1483-0AC0-267A-ED160431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1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6504F-A97E-83F4-10B7-00AC67F34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57696-A4C2-F12C-9514-9433A162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I need to worry?</a:t>
            </a:r>
            <a:br>
              <a:rPr lang="en-US" dirty="0"/>
            </a:br>
            <a:r>
              <a:rPr lang="en-US" sz="2400" dirty="0"/>
              <a:t>(even if you’re not on HUSKY)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6A63F-97AA-94A2-0C93-2036BC2C2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Changing time to pay medical bills from 3 months to 1 month from application</a:t>
            </a:r>
          </a:p>
          <a:p>
            <a:r>
              <a:rPr lang="en-US" sz="1800" dirty="0"/>
              <a:t>Uninsured people tend to wait until conditions are harder and more expensive to treat</a:t>
            </a:r>
          </a:p>
          <a:p>
            <a:r>
              <a:rPr lang="en-US" sz="1800" dirty="0"/>
              <a:t>Don’t get care to maintain health and ability to work – becomes a cycle</a:t>
            </a:r>
          </a:p>
          <a:p>
            <a:r>
              <a:rPr lang="en-US" sz="1800" dirty="0"/>
              <a:t>Worse ED crowding and reduced services for everyone</a:t>
            </a:r>
          </a:p>
          <a:p>
            <a:r>
              <a:rPr lang="en-US" sz="1800" dirty="0"/>
              <a:t>Hospitals and providers don’t get paid, raising premiums and taxes for everyone</a:t>
            </a:r>
          </a:p>
          <a:p>
            <a:r>
              <a:rPr lang="en-US" sz="1800" dirty="0"/>
              <a:t>Medical debt, bankruptcy</a:t>
            </a:r>
          </a:p>
          <a:p>
            <a:r>
              <a:rPr lang="en-US" sz="1800" dirty="0"/>
              <a:t>Hurts your credit report for years – affects housing, school, loans, jobs</a:t>
            </a:r>
          </a:p>
          <a:p>
            <a:r>
              <a:rPr lang="en-US" sz="1800" dirty="0"/>
              <a:t>Loss of $118 billion in federal healthcare funding</a:t>
            </a:r>
          </a:p>
          <a:p>
            <a:r>
              <a:rPr lang="en-US" sz="1800" dirty="0"/>
              <a:t>Loss of 2,500 jobs, mostly in healthcare</a:t>
            </a:r>
          </a:p>
          <a:p>
            <a:r>
              <a:rPr lang="en-US" sz="1800" dirty="0"/>
              <a:t>Health services will have to close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024E2-36E8-EE03-AFD4-4D5B30DB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20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293D4-E510-70AE-1372-8046635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E15B-C0E7-B45A-0FCE-5D33FA8F8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your contact info with DSS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585F8-C839-84D5-9FA7-CBA12204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2C425F7-507A-04D8-7510-A9956AE5C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9685" y="413729"/>
            <a:ext cx="4915240" cy="4691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2C63AF-FED4-B6FF-4846-12D0BF8E9634}"/>
              </a:ext>
            </a:extLst>
          </p:cNvPr>
          <p:cNvSpPr txBox="1"/>
          <p:nvPr/>
        </p:nvSpPr>
        <p:spPr>
          <a:xfrm>
            <a:off x="5349367" y="5401854"/>
            <a:ext cx="4154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ct.gov/updateusdss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B85B9-2107-13AD-2A07-BD0B8A74D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769" y="2397041"/>
            <a:ext cx="2066120" cy="20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7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B725-AAF5-3F06-EE26-643CE2981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FEB01-4343-E691-72EA-DDF2D9AAF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new DSS numbers to your saved contacts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3795C-CF9D-42E7-41D0-5BD1058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D1D90-A2CF-8ADC-3829-8746125B9141}"/>
              </a:ext>
            </a:extLst>
          </p:cNvPr>
          <p:cNvSpPr txBox="1"/>
          <p:nvPr/>
        </p:nvSpPr>
        <p:spPr>
          <a:xfrm>
            <a:off x="4092315" y="823716"/>
            <a:ext cx="6895475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Messages on work requirements</a:t>
            </a:r>
            <a:endParaRPr lang="en-US" sz="3200" dirty="0"/>
          </a:p>
          <a:p>
            <a:pPr algn="ctr"/>
            <a:r>
              <a:rPr lang="en-US" sz="3200" dirty="0"/>
              <a:t>1-959-246-3060 </a:t>
            </a:r>
          </a:p>
          <a:p>
            <a:pPr algn="ctr"/>
            <a:r>
              <a:rPr lang="en-US" sz="3200" dirty="0"/>
              <a:t>648731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Messages on general eligibility</a:t>
            </a:r>
          </a:p>
          <a:p>
            <a:pPr algn="ctr"/>
            <a:r>
              <a:rPr lang="en-US" sz="3200" dirty="0"/>
              <a:t>1-855-626-6632</a:t>
            </a:r>
          </a:p>
          <a:p>
            <a:pPr algn="ctr"/>
            <a:r>
              <a:rPr lang="en-US" sz="3200" dirty="0"/>
              <a:t>648731</a:t>
            </a:r>
          </a:p>
          <a:p>
            <a:pPr algn="ctr"/>
            <a:endParaRPr lang="en-US" sz="3600" dirty="0"/>
          </a:p>
          <a:p>
            <a:pPr algn="ctr"/>
            <a:r>
              <a:rPr lang="en-US" sz="3600" u="sng" dirty="0">
                <a:solidFill>
                  <a:srgbClr val="00B050"/>
                </a:solidFill>
              </a:rPr>
              <a:t>Respond to communications from DSS right away</a:t>
            </a:r>
          </a:p>
        </p:txBody>
      </p:sp>
    </p:spTree>
    <p:extLst>
      <p:ext uri="{BB962C8B-B14F-4D97-AF65-F5344CB8AC3E}">
        <p14:creationId xmlns:p14="http://schemas.microsoft.com/office/powerpoint/2010/main" val="1205664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25EEE-FD89-9934-68CF-74958E62A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1076-6D3F-4AA4-E6C2-8F6E135BD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580222" cy="4601183"/>
          </a:xfrm>
        </p:spPr>
        <p:txBody>
          <a:bodyPr/>
          <a:lstStyle/>
          <a:p>
            <a:r>
              <a:rPr lang="en-US" dirty="0"/>
              <a:t>Do the changes apply to you?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E1D46-261B-B67D-B2DF-3C03A34D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73FFC1-022A-7E4F-7864-D5D4F865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141" y="530457"/>
            <a:ext cx="5265345" cy="4387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8B1D37-B7B9-B371-3615-65C61A2ABB27}"/>
              </a:ext>
            </a:extLst>
          </p:cNvPr>
          <p:cNvSpPr txBox="1"/>
          <p:nvPr/>
        </p:nvSpPr>
        <p:spPr>
          <a:xfrm>
            <a:off x="5349367" y="5401854"/>
            <a:ext cx="4154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ct.gov/upateusdss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92A63-6BF9-0B5E-553C-A99A526DCA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58859" y="2355660"/>
            <a:ext cx="2137535" cy="21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2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E7838-9453-BABF-53F5-349FB2E9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5FC6A-C663-856A-2DDE-A6DD4772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ED7E1-20E5-4B33-FB96-DF24714E3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most common reason given by Connecticut Medicaid recipients for not working is caring for family.</a:t>
            </a:r>
            <a:r>
              <a:rPr lang="en-US" dirty="0"/>
              <a:t> </a:t>
            </a:r>
          </a:p>
          <a:p>
            <a:r>
              <a:rPr lang="en-US" dirty="0"/>
              <a:t>Over </a:t>
            </a:r>
            <a:r>
              <a:rPr lang="en-US" b="1" dirty="0"/>
              <a:t>60,000 Connecticut adults with incomes under $25,000/year provide critical care for some one who can‘t care for themselves</a:t>
            </a:r>
            <a:endParaRPr lang="en-US" dirty="0"/>
          </a:p>
          <a:p>
            <a:r>
              <a:rPr lang="en-US" b="1" dirty="0"/>
              <a:t>One in five caregivers has trouble taking care of their own health and only 38% are in excellent or very good health.</a:t>
            </a:r>
            <a:endParaRPr lang="en-US" dirty="0"/>
          </a:p>
          <a:p>
            <a:r>
              <a:rPr lang="en-US" b="1" dirty="0"/>
              <a:t>Almost half experience financial hardships </a:t>
            </a:r>
            <a:r>
              <a:rPr lang="en-US" dirty="0"/>
              <a:t>due to their caregiving responsibilities including using up savings, taking on debt, and putting off retirement. </a:t>
            </a:r>
          </a:p>
          <a:p>
            <a:r>
              <a:rPr lang="en-US" b="1" dirty="0"/>
              <a:t>Many are likely covered by Medicaid.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C024BB-131C-B41B-EE4E-343CB7F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13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D762-B115-E9DA-C341-512202AC2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4F0E8-3C15-C4A2-7F11-D7F2D354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Caregiving qualification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32532-F179-4EA4-0917-3D387395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47435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Regular, ongoing care for someone who cannot care for themselves alone</a:t>
            </a:r>
          </a:p>
          <a:p>
            <a:r>
              <a:rPr lang="en-US" dirty="0"/>
              <a:t>Includes seniors, medical problems, mental health issues</a:t>
            </a:r>
          </a:p>
          <a:p>
            <a:r>
              <a:rPr lang="en-US" dirty="0"/>
              <a:t>Relative, living with the person, or provide 80 hours of care/month</a:t>
            </a:r>
          </a:p>
          <a:p>
            <a:r>
              <a:rPr lang="en-US" dirty="0"/>
              <a:t>If &lt;80 hours, it can combine with work, school, or </a:t>
            </a:r>
            <a:r>
              <a:rPr lang="en-US"/>
              <a:t>volunteer hours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6C7C7-260B-B081-DAE3-2F98AE1C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F3B281-E39F-CD4C-5CE1-FCCD2AA32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424" y="2338466"/>
            <a:ext cx="6784888" cy="31590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8F0F70-9CB1-20D8-1FB2-44382BCBD18B}"/>
              </a:ext>
            </a:extLst>
          </p:cNvPr>
          <p:cNvSpPr txBox="1"/>
          <p:nvPr/>
        </p:nvSpPr>
        <p:spPr>
          <a:xfrm>
            <a:off x="4919135" y="583313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HUSKYcaregivers.org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0359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2C44-7F91-F2BE-19BE-387A04A8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frailty</a:t>
            </a:r>
            <a:br>
              <a:rPr lang="en-US" dirty="0"/>
            </a:br>
            <a:r>
              <a:rPr lang="en-US" dirty="0"/>
              <a:t>exemption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AE42-E592-F798-AC2E-F6D75471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People with serious medical problems and cannot work</a:t>
            </a:r>
          </a:p>
          <a:p>
            <a:r>
              <a:rPr lang="en-US" dirty="0"/>
              <a:t>Such as -- blind or disabled, alcohol/substance use disorder, disabling mental condition, disability, or serious/complex medical condition</a:t>
            </a:r>
          </a:p>
          <a:p>
            <a:pPr marL="0" indent="0">
              <a:buNone/>
            </a:pPr>
            <a:r>
              <a:rPr lang="en-US" b="1" dirty="0"/>
              <a:t>PLUS</a:t>
            </a:r>
          </a:p>
          <a:p>
            <a:r>
              <a:rPr lang="en-US" dirty="0"/>
              <a:t>Condition must keep you from being able to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DSS will qualify many based on medical records</a:t>
            </a:r>
          </a:p>
          <a:p>
            <a:r>
              <a:rPr lang="en-US" dirty="0"/>
              <a:t>If need documentation, people can self-attest through 2027</a:t>
            </a:r>
          </a:p>
          <a:p>
            <a:r>
              <a:rPr lang="en-US" dirty="0"/>
              <a:t>Lawsuit by states pending, includes 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1DABE-D666-C05E-944E-C5CED1E3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55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E6ABC-1EC5-195C-5BE8-03419415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853536" cy="4199724"/>
          </a:xfrm>
        </p:spPr>
        <p:txBody>
          <a:bodyPr/>
          <a:lstStyle/>
          <a:p>
            <a:r>
              <a:rPr lang="en-US" dirty="0"/>
              <a:t>How to keep everyone covered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EF9F48B-5418-ADF2-D8F2-814CCECC93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264208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861746-0E33-C9E4-204A-4DED110FB97B}"/>
              </a:ext>
            </a:extLst>
          </p:cNvPr>
          <p:cNvSpPr txBox="1"/>
          <p:nvPr/>
        </p:nvSpPr>
        <p:spPr>
          <a:xfrm>
            <a:off x="3394553" y="6062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88000-4511-D369-5E36-83FE3F30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5EB06716-717D-EB5D-E15F-B2FAA033AAB1}"/>
              </a:ext>
            </a:extLst>
          </p:cNvPr>
          <p:cNvSpPr/>
          <p:nvPr/>
        </p:nvSpPr>
        <p:spPr>
          <a:xfrm>
            <a:off x="6095999" y="4239492"/>
            <a:ext cx="2914997" cy="1961803"/>
          </a:xfrm>
          <a:prstGeom prst="fram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3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D9394-ACA3-6063-79DE-837317931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6175-145B-6AD5-D00C-7864F8F05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Community Action Agency of New Haven</a:t>
            </a:r>
          </a:p>
          <a:p>
            <a:pPr marL="0" indent="0" algn="ctr">
              <a:buNone/>
            </a:pPr>
            <a:r>
              <a:rPr lang="en-US" dirty="0"/>
              <a:t>419 Whalley Ave, New Haven</a:t>
            </a:r>
          </a:p>
          <a:p>
            <a:pPr marL="0" indent="0" algn="ctr">
              <a:buNone/>
            </a:pPr>
            <a:r>
              <a:rPr lang="en-US" dirty="0"/>
              <a:t>203-387-7700</a:t>
            </a:r>
          </a:p>
          <a:p>
            <a:pPr marL="0" indent="0" algn="ctr">
              <a:buNone/>
            </a:pPr>
            <a:r>
              <a:rPr lang="en-US" b="1" dirty="0"/>
              <a:t>Access Health CT</a:t>
            </a:r>
          </a:p>
          <a:p>
            <a:pPr marL="0" indent="0" algn="ctr">
              <a:buNone/>
            </a:pPr>
            <a:r>
              <a:rPr lang="en-US" dirty="0"/>
              <a:t>Accesshealthct.com</a:t>
            </a:r>
          </a:p>
          <a:p>
            <a:pPr marL="0" indent="0" algn="ctr">
              <a:buNone/>
            </a:pPr>
            <a:r>
              <a:rPr lang="en-US" dirty="0"/>
              <a:t>1-855-805-4325</a:t>
            </a:r>
          </a:p>
          <a:p>
            <a:pPr marL="0" indent="0" algn="ctr">
              <a:buNone/>
            </a:pPr>
            <a:r>
              <a:rPr lang="en-US" b="1" dirty="0"/>
              <a:t>New Haven DSS office</a:t>
            </a:r>
          </a:p>
          <a:p>
            <a:pPr marL="0" indent="0" algn="ctr">
              <a:buNone/>
            </a:pPr>
            <a:r>
              <a:rPr lang="en-US" dirty="0"/>
              <a:t>50 Humphrey St., New Haven</a:t>
            </a:r>
          </a:p>
          <a:p>
            <a:pPr marL="0" indent="0" algn="ctr">
              <a:buNone/>
            </a:pPr>
            <a:r>
              <a:rPr lang="en-US" dirty="0"/>
              <a:t>1-855-626-6632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A00B2-240A-75FE-2DEE-8E1D3717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7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9D0DF-32F0-910D-3501-701EB8CC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F58C-3C23-E910-0D96-5C6502CA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C9E2E-5CF5-FA99-1B96-BC54FD2EA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r>
              <a:rPr lang="en-US" b="1" dirty="0" err="1">
                <a:hlinkClick r:id="rId3"/>
              </a:rPr>
              <a:t>HUSKYcaregivers.org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90BB2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MedicaidMattersCT.org</a:t>
            </a:r>
            <a:r>
              <a:rPr lang="en-US" b="1" dirty="0"/>
              <a:t>, DSS </a:t>
            </a:r>
          </a:p>
          <a:p>
            <a:pPr marL="0" indent="0" algn="ctr">
              <a:buNone/>
            </a:pPr>
            <a:r>
              <a:rPr lang="en-US" sz="2000" b="1" dirty="0">
                <a:hlinkClick r:id="rId5"/>
              </a:rPr>
              <a:t>HUSKY D messaging toolkit</a:t>
            </a:r>
            <a:r>
              <a:rPr lang="en-US" sz="2000" b="1" dirty="0"/>
              <a:t>, </a:t>
            </a:r>
            <a:r>
              <a:rPr lang="en-US" b="1" dirty="0"/>
              <a:t>CT Hospital Association</a:t>
            </a:r>
            <a:endParaRPr lang="en-US" sz="2000" b="1" dirty="0"/>
          </a:p>
          <a:p>
            <a:pPr marL="0" indent="0" algn="ctr">
              <a:buNone/>
            </a:pPr>
            <a:r>
              <a:rPr lang="en-US" b="1" dirty="0">
                <a:hlinkClick r:id="rId6"/>
              </a:rPr>
              <a:t>Volunteer Community Connection Center</a:t>
            </a:r>
            <a:endParaRPr lang="en-US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000" b="1" dirty="0"/>
              <a:t>Many thanks to CT Dept. of Social Services, the CT Hospital Association, and the </a:t>
            </a:r>
            <a:r>
              <a:rPr lang="en-US" sz="2000" b="1" dirty="0">
                <a:hlinkClick r:id="rId7"/>
              </a:rPr>
              <a:t>National Health Law Program </a:t>
            </a:r>
            <a:r>
              <a:rPr lang="en-US" sz="2000" b="1" dirty="0"/>
              <a:t>for their resources and feedback.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5EB24-0144-141E-2916-0153884F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28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E23-FF0D-A04D-2AF7-064BAEAC9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F05D-8D02-673D-0EFB-4FE9B148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1A6C7-6A93-4213-B5A0-1D53B8F1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835DA3-D72A-87EE-C9AA-63B77A551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68738" y="985837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6107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1131</TotalTime>
  <Words>858</Words>
  <Application>Microsoft Macintosh PowerPoint</Application>
  <PresentationFormat>Widescreen</PresentationFormat>
  <Paragraphs>157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MS Mincho</vt:lpstr>
      <vt:lpstr>Aptos</vt:lpstr>
      <vt:lpstr>Corbel</vt:lpstr>
      <vt:lpstr>Wingdings 2</vt:lpstr>
      <vt:lpstr>Frame</vt:lpstr>
      <vt:lpstr>Changes are coming to HUSKY Protect yourself</vt:lpstr>
      <vt:lpstr>What‘s happening?</vt:lpstr>
      <vt:lpstr>What‘s happening?</vt:lpstr>
      <vt:lpstr>How to know if you are on HUSKY Part D</vt:lpstr>
      <vt:lpstr>Exemptions</vt:lpstr>
      <vt:lpstr>Why do I need to worry? (even if you’re not on HUSKY)</vt:lpstr>
      <vt:lpstr>Update your contact info with DSS</vt:lpstr>
      <vt:lpstr>Add new DSS numbers to your saved contacts</vt:lpstr>
      <vt:lpstr>Do the changes apply to you?</vt:lpstr>
      <vt:lpstr>Caregiving</vt:lpstr>
      <vt:lpstr>Caregiving qualification</vt:lpstr>
      <vt:lpstr>Medical frailty exemption</vt:lpstr>
      <vt:lpstr>How to keep everyone covered</vt:lpstr>
      <vt:lpstr>For help</vt:lpstr>
      <vt:lpstr>Helpful resources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Husky MCOs</dc:title>
  <dc:creator>Andrews, Ellen</dc:creator>
  <cp:lastModifiedBy>Ellen Andrews</cp:lastModifiedBy>
  <cp:revision>139</cp:revision>
  <cp:lastPrinted>2026-10-10T15:01:54Z</cp:lastPrinted>
  <dcterms:created xsi:type="dcterms:W3CDTF">2024-05-01T17:24:50Z</dcterms:created>
  <dcterms:modified xsi:type="dcterms:W3CDTF">2026-10-29T20:03:46Z</dcterms:modified>
</cp:coreProperties>
</file>