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1" r:id="rId5"/>
    <p:sldId id="260" r:id="rId6"/>
    <p:sldId id="259" r:id="rId7"/>
    <p:sldId id="263" r:id="rId8"/>
    <p:sldId id="267" r:id="rId9"/>
    <p:sldId id="266" r:id="rId10"/>
    <p:sldId id="264" r:id="rId11"/>
    <p:sldId id="262"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p:cViewPr varScale="1">
        <p:scale>
          <a:sx n="102" d="100"/>
          <a:sy n="102" d="100"/>
        </p:scale>
        <p:origin x="95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24CFBD-B897-8F45-B246-419F8D551CB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4377049-A8DF-8044-B7FE-419D740081F2}">
      <dgm:prSet phldrT="[Text]"/>
      <dgm:spPr/>
      <dgm:t>
        <a:bodyPr/>
        <a:lstStyle/>
        <a:p>
          <a:r>
            <a:rPr lang="en-US" dirty="0"/>
            <a:t>Lower quality</a:t>
          </a:r>
        </a:p>
      </dgm:t>
    </dgm:pt>
    <dgm:pt modelId="{EBA8B7E3-D887-264F-8A32-16E52FDF7110}" type="parTrans" cxnId="{EDB6170A-1E59-6E46-92C5-EA8BE6C1FCE1}">
      <dgm:prSet/>
      <dgm:spPr/>
      <dgm:t>
        <a:bodyPr/>
        <a:lstStyle/>
        <a:p>
          <a:endParaRPr lang="en-US"/>
        </a:p>
      </dgm:t>
    </dgm:pt>
    <dgm:pt modelId="{61A9FDCC-9B9E-C34F-B6A9-152AB3656711}" type="sibTrans" cxnId="{EDB6170A-1E59-6E46-92C5-EA8BE6C1FCE1}">
      <dgm:prSet/>
      <dgm:spPr/>
      <dgm:t>
        <a:bodyPr/>
        <a:lstStyle/>
        <a:p>
          <a:endParaRPr lang="en-US"/>
        </a:p>
      </dgm:t>
    </dgm:pt>
    <dgm:pt modelId="{A60D9D4B-B156-4743-B7F0-394B1938F7D4}">
      <dgm:prSet phldrT="[Text]"/>
      <dgm:spPr/>
      <dgm:t>
        <a:bodyPr/>
        <a:lstStyle/>
        <a:p>
          <a:r>
            <a:rPr lang="en-US" dirty="0"/>
            <a:t>Costs more</a:t>
          </a:r>
        </a:p>
      </dgm:t>
    </dgm:pt>
    <dgm:pt modelId="{4DA19836-62B0-5A49-A729-4DE63A3C9CD4}" type="parTrans" cxnId="{3C4A7BCC-6F8F-7B4B-B396-5F36559B68DD}">
      <dgm:prSet/>
      <dgm:spPr/>
      <dgm:t>
        <a:bodyPr/>
        <a:lstStyle/>
        <a:p>
          <a:endParaRPr lang="en-US"/>
        </a:p>
      </dgm:t>
    </dgm:pt>
    <dgm:pt modelId="{C26CB00E-A034-0C4C-A554-6DFD5BC873E4}" type="sibTrans" cxnId="{3C4A7BCC-6F8F-7B4B-B396-5F36559B68DD}">
      <dgm:prSet/>
      <dgm:spPr/>
      <dgm:t>
        <a:bodyPr/>
        <a:lstStyle/>
        <a:p>
          <a:endParaRPr lang="en-US"/>
        </a:p>
      </dgm:t>
    </dgm:pt>
    <dgm:pt modelId="{C979200A-69F7-1C43-AD8B-2C000E3F22B4}">
      <dgm:prSet phldrT="[Text]"/>
      <dgm:spPr/>
      <dgm:t>
        <a:bodyPr/>
        <a:lstStyle/>
        <a:p>
          <a:r>
            <a:rPr lang="en-US" dirty="0"/>
            <a:t>Lost opportunities</a:t>
          </a:r>
        </a:p>
      </dgm:t>
    </dgm:pt>
    <dgm:pt modelId="{D3731E09-1CDA-8145-B4FB-8537E3162477}" type="parTrans" cxnId="{5589B852-7351-4C48-8934-F4F35114435F}">
      <dgm:prSet/>
      <dgm:spPr/>
      <dgm:t>
        <a:bodyPr/>
        <a:lstStyle/>
        <a:p>
          <a:endParaRPr lang="en-US"/>
        </a:p>
      </dgm:t>
    </dgm:pt>
    <dgm:pt modelId="{6F932EAB-848B-BD40-879E-E7745E64484F}" type="sibTrans" cxnId="{5589B852-7351-4C48-8934-F4F35114435F}">
      <dgm:prSet/>
      <dgm:spPr/>
      <dgm:t>
        <a:bodyPr/>
        <a:lstStyle/>
        <a:p>
          <a:endParaRPr lang="en-US"/>
        </a:p>
      </dgm:t>
    </dgm:pt>
    <dgm:pt modelId="{95B3CC24-C4A0-5B4A-9125-B815FD9B9439}">
      <dgm:prSet phldrT="[Text]"/>
      <dgm:spPr/>
      <dgm:t>
        <a:bodyPr/>
        <a:lstStyle/>
        <a:p>
          <a:r>
            <a:rPr lang="en-US" dirty="0"/>
            <a:t>Fewer providers</a:t>
          </a:r>
        </a:p>
      </dgm:t>
    </dgm:pt>
    <dgm:pt modelId="{B9773417-A5E8-A34D-B1A0-055B7DD06901}" type="parTrans" cxnId="{1E23F611-B7C1-184A-BDFE-A98BC7DC1C69}">
      <dgm:prSet/>
      <dgm:spPr/>
      <dgm:t>
        <a:bodyPr/>
        <a:lstStyle/>
        <a:p>
          <a:endParaRPr lang="en-US"/>
        </a:p>
      </dgm:t>
    </dgm:pt>
    <dgm:pt modelId="{C2DC37B0-F07D-D840-B798-09A8A5668F08}" type="sibTrans" cxnId="{1E23F611-B7C1-184A-BDFE-A98BC7DC1C69}">
      <dgm:prSet/>
      <dgm:spPr/>
      <dgm:t>
        <a:bodyPr/>
        <a:lstStyle/>
        <a:p>
          <a:endParaRPr lang="en-US"/>
        </a:p>
      </dgm:t>
    </dgm:pt>
    <dgm:pt modelId="{DBF5291E-9CC0-5840-8FB0-FDEEAB9DE6E8}">
      <dgm:prSet phldrT="[Text]"/>
      <dgm:spPr/>
      <dgm:t>
        <a:bodyPr/>
        <a:lstStyle/>
        <a:p>
          <a:r>
            <a:rPr lang="en-US" dirty="0"/>
            <a:t>Denied care</a:t>
          </a:r>
        </a:p>
      </dgm:t>
    </dgm:pt>
    <dgm:pt modelId="{43ACE1C7-9258-9A47-B8B6-E9EFBC49F3DF}" type="parTrans" cxnId="{A3A04823-6A8F-5246-9144-27278026141B}">
      <dgm:prSet/>
      <dgm:spPr/>
      <dgm:t>
        <a:bodyPr/>
        <a:lstStyle/>
        <a:p>
          <a:endParaRPr lang="en-US"/>
        </a:p>
      </dgm:t>
    </dgm:pt>
    <dgm:pt modelId="{5ED291C0-4683-C94E-8BC5-FA7D7D6F98FD}" type="sibTrans" cxnId="{A3A04823-6A8F-5246-9144-27278026141B}">
      <dgm:prSet/>
      <dgm:spPr/>
      <dgm:t>
        <a:bodyPr/>
        <a:lstStyle/>
        <a:p>
          <a:endParaRPr lang="en-US"/>
        </a:p>
      </dgm:t>
    </dgm:pt>
    <dgm:pt modelId="{4488935D-638F-7343-9991-2E363CE0BBD9}">
      <dgm:prSet phldrT="[Text]"/>
      <dgm:spPr/>
      <dgm:t>
        <a:bodyPr/>
        <a:lstStyle/>
        <a:p>
          <a:r>
            <a:rPr lang="en-US" dirty="0"/>
            <a:t>More administration</a:t>
          </a:r>
        </a:p>
      </dgm:t>
    </dgm:pt>
    <dgm:pt modelId="{7D065CF3-6DE3-BB46-A4BC-53CC4CCD557C}" type="parTrans" cxnId="{D1B28DFC-7F16-BF47-8FF4-3C99281B3CD7}">
      <dgm:prSet/>
      <dgm:spPr/>
      <dgm:t>
        <a:bodyPr/>
        <a:lstStyle/>
        <a:p>
          <a:endParaRPr lang="en-US"/>
        </a:p>
      </dgm:t>
    </dgm:pt>
    <dgm:pt modelId="{92B7B84C-4D6A-CA4A-8F70-2002999147C4}" type="sibTrans" cxnId="{D1B28DFC-7F16-BF47-8FF4-3C99281B3CD7}">
      <dgm:prSet/>
      <dgm:spPr/>
      <dgm:t>
        <a:bodyPr/>
        <a:lstStyle/>
        <a:p>
          <a:endParaRPr lang="en-US"/>
        </a:p>
      </dgm:t>
    </dgm:pt>
    <dgm:pt modelId="{3EB80955-AF06-4547-8FB9-E572EB1BC18D}" type="pres">
      <dgm:prSet presAssocID="{FE24CFBD-B897-8F45-B246-419F8D551CB3}" presName="diagram" presStyleCnt="0">
        <dgm:presLayoutVars>
          <dgm:dir/>
          <dgm:resizeHandles val="exact"/>
        </dgm:presLayoutVars>
      </dgm:prSet>
      <dgm:spPr/>
    </dgm:pt>
    <dgm:pt modelId="{E04BAE02-A613-CA4E-A3E4-F1B41584717A}" type="pres">
      <dgm:prSet presAssocID="{94377049-A8DF-8044-B7FE-419D740081F2}" presName="node" presStyleLbl="node1" presStyleIdx="0" presStyleCnt="6">
        <dgm:presLayoutVars>
          <dgm:bulletEnabled val="1"/>
        </dgm:presLayoutVars>
      </dgm:prSet>
      <dgm:spPr/>
    </dgm:pt>
    <dgm:pt modelId="{B06ED57F-21D3-CA48-BFCD-B6CAFCB1A19D}" type="pres">
      <dgm:prSet presAssocID="{61A9FDCC-9B9E-C34F-B6A9-152AB3656711}" presName="sibTrans" presStyleCnt="0"/>
      <dgm:spPr/>
    </dgm:pt>
    <dgm:pt modelId="{7655BF0A-1BBB-B549-9679-04829966CEE0}" type="pres">
      <dgm:prSet presAssocID="{A60D9D4B-B156-4743-B7F0-394B1938F7D4}" presName="node" presStyleLbl="node1" presStyleIdx="1" presStyleCnt="6">
        <dgm:presLayoutVars>
          <dgm:bulletEnabled val="1"/>
        </dgm:presLayoutVars>
      </dgm:prSet>
      <dgm:spPr/>
    </dgm:pt>
    <dgm:pt modelId="{5155FA69-74B2-2A4B-849C-F2C098D443F3}" type="pres">
      <dgm:prSet presAssocID="{C26CB00E-A034-0C4C-A554-6DFD5BC873E4}" presName="sibTrans" presStyleCnt="0"/>
      <dgm:spPr/>
    </dgm:pt>
    <dgm:pt modelId="{D4C90412-2342-5D4A-B569-A8B5FF1C02AB}" type="pres">
      <dgm:prSet presAssocID="{C979200A-69F7-1C43-AD8B-2C000E3F22B4}" presName="node" presStyleLbl="node1" presStyleIdx="2" presStyleCnt="6">
        <dgm:presLayoutVars>
          <dgm:bulletEnabled val="1"/>
        </dgm:presLayoutVars>
      </dgm:prSet>
      <dgm:spPr/>
    </dgm:pt>
    <dgm:pt modelId="{5D8255F7-6A04-7A4D-BD64-50C1B72280C3}" type="pres">
      <dgm:prSet presAssocID="{6F932EAB-848B-BD40-879E-E7745E64484F}" presName="sibTrans" presStyleCnt="0"/>
      <dgm:spPr/>
    </dgm:pt>
    <dgm:pt modelId="{F0F633ED-38A8-6142-8FA6-5B3FFA561940}" type="pres">
      <dgm:prSet presAssocID="{95B3CC24-C4A0-5B4A-9125-B815FD9B9439}" presName="node" presStyleLbl="node1" presStyleIdx="3" presStyleCnt="6">
        <dgm:presLayoutVars>
          <dgm:bulletEnabled val="1"/>
        </dgm:presLayoutVars>
      </dgm:prSet>
      <dgm:spPr/>
    </dgm:pt>
    <dgm:pt modelId="{FB3499B1-EEC8-1C47-9E74-17DC87D38ADE}" type="pres">
      <dgm:prSet presAssocID="{C2DC37B0-F07D-D840-B798-09A8A5668F08}" presName="sibTrans" presStyleCnt="0"/>
      <dgm:spPr/>
    </dgm:pt>
    <dgm:pt modelId="{FD826C98-2943-F24F-97C1-19E9EC477B6E}" type="pres">
      <dgm:prSet presAssocID="{DBF5291E-9CC0-5840-8FB0-FDEEAB9DE6E8}" presName="node" presStyleLbl="node1" presStyleIdx="4" presStyleCnt="6">
        <dgm:presLayoutVars>
          <dgm:bulletEnabled val="1"/>
        </dgm:presLayoutVars>
      </dgm:prSet>
      <dgm:spPr/>
    </dgm:pt>
    <dgm:pt modelId="{BC92D189-CDEE-D44F-B205-BCDC09F43614}" type="pres">
      <dgm:prSet presAssocID="{5ED291C0-4683-C94E-8BC5-FA7D7D6F98FD}" presName="sibTrans" presStyleCnt="0"/>
      <dgm:spPr/>
    </dgm:pt>
    <dgm:pt modelId="{79C5345B-72D6-AC47-9FC6-9901228A1619}" type="pres">
      <dgm:prSet presAssocID="{4488935D-638F-7343-9991-2E363CE0BBD9}" presName="node" presStyleLbl="node1" presStyleIdx="5" presStyleCnt="6">
        <dgm:presLayoutVars>
          <dgm:bulletEnabled val="1"/>
        </dgm:presLayoutVars>
      </dgm:prSet>
      <dgm:spPr/>
    </dgm:pt>
  </dgm:ptLst>
  <dgm:cxnLst>
    <dgm:cxn modelId="{EDB6170A-1E59-6E46-92C5-EA8BE6C1FCE1}" srcId="{FE24CFBD-B897-8F45-B246-419F8D551CB3}" destId="{94377049-A8DF-8044-B7FE-419D740081F2}" srcOrd="0" destOrd="0" parTransId="{EBA8B7E3-D887-264F-8A32-16E52FDF7110}" sibTransId="{61A9FDCC-9B9E-C34F-B6A9-152AB3656711}"/>
    <dgm:cxn modelId="{1E23F611-B7C1-184A-BDFE-A98BC7DC1C69}" srcId="{FE24CFBD-B897-8F45-B246-419F8D551CB3}" destId="{95B3CC24-C4A0-5B4A-9125-B815FD9B9439}" srcOrd="3" destOrd="0" parTransId="{B9773417-A5E8-A34D-B1A0-055B7DD06901}" sibTransId="{C2DC37B0-F07D-D840-B798-09A8A5668F08}"/>
    <dgm:cxn modelId="{2250731E-5375-9C4A-BB48-0500950B3246}" type="presOf" srcId="{DBF5291E-9CC0-5840-8FB0-FDEEAB9DE6E8}" destId="{FD826C98-2943-F24F-97C1-19E9EC477B6E}" srcOrd="0" destOrd="0" presId="urn:microsoft.com/office/officeart/2005/8/layout/default"/>
    <dgm:cxn modelId="{A3A04823-6A8F-5246-9144-27278026141B}" srcId="{FE24CFBD-B897-8F45-B246-419F8D551CB3}" destId="{DBF5291E-9CC0-5840-8FB0-FDEEAB9DE6E8}" srcOrd="4" destOrd="0" parTransId="{43ACE1C7-9258-9A47-B8B6-E9EFBC49F3DF}" sibTransId="{5ED291C0-4683-C94E-8BC5-FA7D7D6F98FD}"/>
    <dgm:cxn modelId="{7DD2542A-80E3-B04A-B6C0-EFE0FC499618}" type="presOf" srcId="{FE24CFBD-B897-8F45-B246-419F8D551CB3}" destId="{3EB80955-AF06-4547-8FB9-E572EB1BC18D}" srcOrd="0" destOrd="0" presId="urn:microsoft.com/office/officeart/2005/8/layout/default"/>
    <dgm:cxn modelId="{C00C9238-6E1A-9A4A-98AB-34FA2A303E07}" type="presOf" srcId="{C979200A-69F7-1C43-AD8B-2C000E3F22B4}" destId="{D4C90412-2342-5D4A-B569-A8B5FF1C02AB}" srcOrd="0" destOrd="0" presId="urn:microsoft.com/office/officeart/2005/8/layout/default"/>
    <dgm:cxn modelId="{4AC95541-CFAE-8C4B-A923-B3092442CFE3}" type="presOf" srcId="{A60D9D4B-B156-4743-B7F0-394B1938F7D4}" destId="{7655BF0A-1BBB-B549-9679-04829966CEE0}" srcOrd="0" destOrd="0" presId="urn:microsoft.com/office/officeart/2005/8/layout/default"/>
    <dgm:cxn modelId="{5589B852-7351-4C48-8934-F4F35114435F}" srcId="{FE24CFBD-B897-8F45-B246-419F8D551CB3}" destId="{C979200A-69F7-1C43-AD8B-2C000E3F22B4}" srcOrd="2" destOrd="0" parTransId="{D3731E09-1CDA-8145-B4FB-8537E3162477}" sibTransId="{6F932EAB-848B-BD40-879E-E7745E64484F}"/>
    <dgm:cxn modelId="{3F89D971-6C48-7F47-9FE1-400E5FB5F202}" type="presOf" srcId="{95B3CC24-C4A0-5B4A-9125-B815FD9B9439}" destId="{F0F633ED-38A8-6142-8FA6-5B3FFA561940}" srcOrd="0" destOrd="0" presId="urn:microsoft.com/office/officeart/2005/8/layout/default"/>
    <dgm:cxn modelId="{38664489-9B06-FE43-8980-9D910B19B552}" type="presOf" srcId="{94377049-A8DF-8044-B7FE-419D740081F2}" destId="{E04BAE02-A613-CA4E-A3E4-F1B41584717A}" srcOrd="0" destOrd="0" presId="urn:microsoft.com/office/officeart/2005/8/layout/default"/>
    <dgm:cxn modelId="{2E97D5A7-42C6-0F4D-9A0F-B97CB1AF5807}" type="presOf" srcId="{4488935D-638F-7343-9991-2E363CE0BBD9}" destId="{79C5345B-72D6-AC47-9FC6-9901228A1619}" srcOrd="0" destOrd="0" presId="urn:microsoft.com/office/officeart/2005/8/layout/default"/>
    <dgm:cxn modelId="{3C4A7BCC-6F8F-7B4B-B396-5F36559B68DD}" srcId="{FE24CFBD-B897-8F45-B246-419F8D551CB3}" destId="{A60D9D4B-B156-4743-B7F0-394B1938F7D4}" srcOrd="1" destOrd="0" parTransId="{4DA19836-62B0-5A49-A729-4DE63A3C9CD4}" sibTransId="{C26CB00E-A034-0C4C-A554-6DFD5BC873E4}"/>
    <dgm:cxn modelId="{D1B28DFC-7F16-BF47-8FF4-3C99281B3CD7}" srcId="{FE24CFBD-B897-8F45-B246-419F8D551CB3}" destId="{4488935D-638F-7343-9991-2E363CE0BBD9}" srcOrd="5" destOrd="0" parTransId="{7D065CF3-6DE3-BB46-A4BC-53CC4CCD557C}" sibTransId="{92B7B84C-4D6A-CA4A-8F70-2002999147C4}"/>
    <dgm:cxn modelId="{97D134BE-1DA1-6644-9E1A-C446DB760399}" type="presParOf" srcId="{3EB80955-AF06-4547-8FB9-E572EB1BC18D}" destId="{E04BAE02-A613-CA4E-A3E4-F1B41584717A}" srcOrd="0" destOrd="0" presId="urn:microsoft.com/office/officeart/2005/8/layout/default"/>
    <dgm:cxn modelId="{147CC8B6-071C-5648-AA4C-FD41555F440C}" type="presParOf" srcId="{3EB80955-AF06-4547-8FB9-E572EB1BC18D}" destId="{B06ED57F-21D3-CA48-BFCD-B6CAFCB1A19D}" srcOrd="1" destOrd="0" presId="urn:microsoft.com/office/officeart/2005/8/layout/default"/>
    <dgm:cxn modelId="{60FF4BDB-2CFC-204D-B72D-D1A144FF8DD9}" type="presParOf" srcId="{3EB80955-AF06-4547-8FB9-E572EB1BC18D}" destId="{7655BF0A-1BBB-B549-9679-04829966CEE0}" srcOrd="2" destOrd="0" presId="urn:microsoft.com/office/officeart/2005/8/layout/default"/>
    <dgm:cxn modelId="{E03496FE-3272-054A-832C-984882445590}" type="presParOf" srcId="{3EB80955-AF06-4547-8FB9-E572EB1BC18D}" destId="{5155FA69-74B2-2A4B-849C-F2C098D443F3}" srcOrd="3" destOrd="0" presId="urn:microsoft.com/office/officeart/2005/8/layout/default"/>
    <dgm:cxn modelId="{6F85B761-78DA-7644-BECB-4095042182BF}" type="presParOf" srcId="{3EB80955-AF06-4547-8FB9-E572EB1BC18D}" destId="{D4C90412-2342-5D4A-B569-A8B5FF1C02AB}" srcOrd="4" destOrd="0" presId="urn:microsoft.com/office/officeart/2005/8/layout/default"/>
    <dgm:cxn modelId="{56A78597-9AD7-B94E-AC9B-13B5FE52C0AB}" type="presParOf" srcId="{3EB80955-AF06-4547-8FB9-E572EB1BC18D}" destId="{5D8255F7-6A04-7A4D-BD64-50C1B72280C3}" srcOrd="5" destOrd="0" presId="urn:microsoft.com/office/officeart/2005/8/layout/default"/>
    <dgm:cxn modelId="{CF810560-E461-9C4A-9038-6D7AB7FFB565}" type="presParOf" srcId="{3EB80955-AF06-4547-8FB9-E572EB1BC18D}" destId="{F0F633ED-38A8-6142-8FA6-5B3FFA561940}" srcOrd="6" destOrd="0" presId="urn:microsoft.com/office/officeart/2005/8/layout/default"/>
    <dgm:cxn modelId="{29455CC5-0990-1A46-BD7D-9AB63727DDCC}" type="presParOf" srcId="{3EB80955-AF06-4547-8FB9-E572EB1BC18D}" destId="{FB3499B1-EEC8-1C47-9E74-17DC87D38ADE}" srcOrd="7" destOrd="0" presId="urn:microsoft.com/office/officeart/2005/8/layout/default"/>
    <dgm:cxn modelId="{333827CE-4EF6-0244-B08A-0725744E17C8}" type="presParOf" srcId="{3EB80955-AF06-4547-8FB9-E572EB1BC18D}" destId="{FD826C98-2943-F24F-97C1-19E9EC477B6E}" srcOrd="8" destOrd="0" presId="urn:microsoft.com/office/officeart/2005/8/layout/default"/>
    <dgm:cxn modelId="{B2532230-FFC9-7B45-BC2A-25182DC5D366}" type="presParOf" srcId="{3EB80955-AF06-4547-8FB9-E572EB1BC18D}" destId="{BC92D189-CDEE-D44F-B205-BCDC09F43614}" srcOrd="9" destOrd="0" presId="urn:microsoft.com/office/officeart/2005/8/layout/default"/>
    <dgm:cxn modelId="{BA2BFB42-A058-D84B-B623-2B20C7B3F239}" type="presParOf" srcId="{3EB80955-AF06-4547-8FB9-E572EB1BC18D}" destId="{79C5345B-72D6-AC47-9FC6-9901228A161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4BAE02-A613-CA4E-A3E4-F1B41584717A}">
      <dsp:nvSpPr>
        <dsp:cNvPr id="0" name=""/>
        <dsp:cNvSpPr/>
      </dsp:nvSpPr>
      <dsp:spPr>
        <a:xfrm>
          <a:off x="972264" y="3174"/>
          <a:ext cx="2557462" cy="153447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Lower quality</a:t>
          </a:r>
        </a:p>
      </dsp:txBody>
      <dsp:txXfrm>
        <a:off x="972264" y="3174"/>
        <a:ext cx="2557462" cy="1534477"/>
      </dsp:txXfrm>
    </dsp:sp>
    <dsp:sp modelId="{7655BF0A-1BBB-B549-9679-04829966CEE0}">
      <dsp:nvSpPr>
        <dsp:cNvPr id="0" name=""/>
        <dsp:cNvSpPr/>
      </dsp:nvSpPr>
      <dsp:spPr>
        <a:xfrm>
          <a:off x="3785473" y="3174"/>
          <a:ext cx="2557462" cy="153447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Costs more</a:t>
          </a:r>
        </a:p>
      </dsp:txBody>
      <dsp:txXfrm>
        <a:off x="3785473" y="3174"/>
        <a:ext cx="2557462" cy="1534477"/>
      </dsp:txXfrm>
    </dsp:sp>
    <dsp:sp modelId="{D4C90412-2342-5D4A-B569-A8B5FF1C02AB}">
      <dsp:nvSpPr>
        <dsp:cNvPr id="0" name=""/>
        <dsp:cNvSpPr/>
      </dsp:nvSpPr>
      <dsp:spPr>
        <a:xfrm>
          <a:off x="972264" y="1793398"/>
          <a:ext cx="2557462" cy="153447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Lost opportunities</a:t>
          </a:r>
        </a:p>
      </dsp:txBody>
      <dsp:txXfrm>
        <a:off x="972264" y="1793398"/>
        <a:ext cx="2557462" cy="1534477"/>
      </dsp:txXfrm>
    </dsp:sp>
    <dsp:sp modelId="{F0F633ED-38A8-6142-8FA6-5B3FFA561940}">
      <dsp:nvSpPr>
        <dsp:cNvPr id="0" name=""/>
        <dsp:cNvSpPr/>
      </dsp:nvSpPr>
      <dsp:spPr>
        <a:xfrm>
          <a:off x="3785473" y="1793398"/>
          <a:ext cx="2557462" cy="153447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Fewer providers</a:t>
          </a:r>
        </a:p>
      </dsp:txBody>
      <dsp:txXfrm>
        <a:off x="3785473" y="1793398"/>
        <a:ext cx="2557462" cy="1534477"/>
      </dsp:txXfrm>
    </dsp:sp>
    <dsp:sp modelId="{FD826C98-2943-F24F-97C1-19E9EC477B6E}">
      <dsp:nvSpPr>
        <dsp:cNvPr id="0" name=""/>
        <dsp:cNvSpPr/>
      </dsp:nvSpPr>
      <dsp:spPr>
        <a:xfrm>
          <a:off x="972264" y="3583622"/>
          <a:ext cx="2557462" cy="153447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Denied care</a:t>
          </a:r>
        </a:p>
      </dsp:txBody>
      <dsp:txXfrm>
        <a:off x="972264" y="3583622"/>
        <a:ext cx="2557462" cy="1534477"/>
      </dsp:txXfrm>
    </dsp:sp>
    <dsp:sp modelId="{79C5345B-72D6-AC47-9FC6-9901228A1619}">
      <dsp:nvSpPr>
        <dsp:cNvPr id="0" name=""/>
        <dsp:cNvSpPr/>
      </dsp:nvSpPr>
      <dsp:spPr>
        <a:xfrm>
          <a:off x="3785473" y="3583622"/>
          <a:ext cx="2557462" cy="153447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More administration</a:t>
          </a:r>
        </a:p>
      </dsp:txBody>
      <dsp:txXfrm>
        <a:off x="3785473" y="3583622"/>
        <a:ext cx="2557462" cy="153447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a:pPr/>
              <a:t>5/1/24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a:pPr/>
              <a:t>5/1/24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a:pPr/>
              <a:t>5/1/24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a:pPr/>
              <a:t>5/1/24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a:pPr/>
              <a:t>5/1/24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a:pPr/>
              <a:t>5/1/24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a:pPr/>
              <a:t>5/1/24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a:pPr/>
              <a:t>5/1/24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a:pPr/>
              <a:t>5/1/24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a:pPr/>
              <a:t>5/1/24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a:pPr/>
              <a:t>5/1/24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a:pPr/>
              <a:t>5/1/24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4E2B-38CA-7A24-066D-66BBCF1E88E0}"/>
              </a:ext>
            </a:extLst>
          </p:cNvPr>
          <p:cNvSpPr>
            <a:spLocks noGrp="1"/>
          </p:cNvSpPr>
          <p:nvPr>
            <p:ph type="ctrTitle"/>
          </p:nvPr>
        </p:nvSpPr>
        <p:spPr/>
        <p:txBody>
          <a:bodyPr/>
          <a:lstStyle/>
          <a:p>
            <a:r>
              <a:rPr lang="en-US" dirty="0"/>
              <a:t>No Husky MCOs</a:t>
            </a:r>
          </a:p>
        </p:txBody>
      </p:sp>
      <p:sp>
        <p:nvSpPr>
          <p:cNvPr id="3" name="Subtitle 2">
            <a:extLst>
              <a:ext uri="{FF2B5EF4-FFF2-40B4-BE49-F238E27FC236}">
                <a16:creationId xmlns:a16="http://schemas.microsoft.com/office/drawing/2014/main" id="{DA9FFD2C-E90C-A64B-4304-54956BA1A1BC}"/>
              </a:ext>
            </a:extLst>
          </p:cNvPr>
          <p:cNvSpPr>
            <a:spLocks noGrp="1"/>
          </p:cNvSpPr>
          <p:nvPr>
            <p:ph type="subTitle" idx="1"/>
          </p:nvPr>
        </p:nvSpPr>
        <p:spPr/>
        <p:txBody>
          <a:bodyPr>
            <a:normAutofit fontScale="70000" lnSpcReduction="20000"/>
          </a:bodyPr>
          <a:lstStyle/>
          <a:p>
            <a:r>
              <a:rPr lang="en-US" dirty="0"/>
              <a:t>noHuskyMCOs.org</a:t>
            </a:r>
          </a:p>
          <a:p>
            <a:r>
              <a:rPr lang="en-US" dirty="0"/>
              <a:t>From the CT Health Policy Project</a:t>
            </a:r>
          </a:p>
          <a:p>
            <a:r>
              <a:rPr lang="en-US" dirty="0"/>
              <a:t>May 2024</a:t>
            </a:r>
          </a:p>
          <a:p>
            <a:endParaRPr lang="en-US" dirty="0"/>
          </a:p>
        </p:txBody>
      </p:sp>
    </p:spTree>
    <p:extLst>
      <p:ext uri="{BB962C8B-B14F-4D97-AF65-F5344CB8AC3E}">
        <p14:creationId xmlns:p14="http://schemas.microsoft.com/office/powerpoint/2010/main" val="1892614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3CE1F-74DD-B7AD-AB48-3261AA58BAE5}"/>
              </a:ext>
            </a:extLst>
          </p:cNvPr>
          <p:cNvSpPr>
            <a:spLocks noGrp="1"/>
          </p:cNvSpPr>
          <p:nvPr>
            <p:ph type="title"/>
          </p:nvPr>
        </p:nvSpPr>
        <p:spPr/>
        <p:txBody>
          <a:bodyPr/>
          <a:lstStyle/>
          <a:p>
            <a:r>
              <a:rPr lang="en-US" dirty="0"/>
              <a:t>Lost opportunities with MCOs</a:t>
            </a:r>
          </a:p>
        </p:txBody>
      </p:sp>
      <p:sp>
        <p:nvSpPr>
          <p:cNvPr id="3" name="Content Placeholder 2">
            <a:extLst>
              <a:ext uri="{FF2B5EF4-FFF2-40B4-BE49-F238E27FC236}">
                <a16:creationId xmlns:a16="http://schemas.microsoft.com/office/drawing/2014/main" id="{8CF3823A-26F0-4AA4-61F8-FF6A3C23B5B0}"/>
              </a:ext>
            </a:extLst>
          </p:cNvPr>
          <p:cNvSpPr>
            <a:spLocks noGrp="1"/>
          </p:cNvSpPr>
          <p:nvPr>
            <p:ph idx="1"/>
          </p:nvPr>
        </p:nvSpPr>
        <p:spPr/>
        <p:txBody>
          <a:bodyPr/>
          <a:lstStyle/>
          <a:p>
            <a:r>
              <a:rPr lang="en-US" dirty="0"/>
              <a:t>Currently Connecticut Medicaid is working with stakeholders on projects to:</a:t>
            </a:r>
          </a:p>
          <a:p>
            <a:pPr lvl="1"/>
            <a:r>
              <a:rPr lang="en-US" sz="2000" dirty="0"/>
              <a:t>Improve primary care</a:t>
            </a:r>
          </a:p>
          <a:p>
            <a:pPr lvl="1"/>
            <a:r>
              <a:rPr lang="en-US" sz="2000" dirty="0"/>
              <a:t>Increase low provider payment rates so more providers can treat HUSKY members</a:t>
            </a:r>
          </a:p>
          <a:p>
            <a:pPr lvl="1"/>
            <a:r>
              <a:rPr lang="en-US" sz="2000" dirty="0"/>
              <a:t>Expand access to mental health and substance use care</a:t>
            </a:r>
          </a:p>
          <a:p>
            <a:pPr lvl="1"/>
            <a:r>
              <a:rPr lang="en-US" sz="2000" dirty="0"/>
              <a:t>Support justice-involved members to improve lives</a:t>
            </a:r>
          </a:p>
          <a:p>
            <a:r>
              <a:rPr lang="en-US" dirty="0"/>
              <a:t>Connecticut is designing these programs and can implement them directly</a:t>
            </a:r>
          </a:p>
          <a:p>
            <a:r>
              <a:rPr lang="en-US" dirty="0"/>
              <a:t>Under MCOs, policymakers would have to negotiate with the MCOs to implement them</a:t>
            </a:r>
          </a:p>
          <a:p>
            <a:pPr lvl="1"/>
            <a:r>
              <a:rPr lang="en-US" sz="2000" dirty="0"/>
              <a:t>The MCOs would profit from the savings generated by the programs</a:t>
            </a:r>
          </a:p>
          <a:p>
            <a:pPr lvl="1"/>
            <a:endParaRPr lang="en-US" dirty="0"/>
          </a:p>
        </p:txBody>
      </p:sp>
    </p:spTree>
    <p:extLst>
      <p:ext uri="{BB962C8B-B14F-4D97-AF65-F5344CB8AC3E}">
        <p14:creationId xmlns:p14="http://schemas.microsoft.com/office/powerpoint/2010/main" val="796340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E6ABC-1EC5-195C-5BE8-03419415B16B}"/>
              </a:ext>
            </a:extLst>
          </p:cNvPr>
          <p:cNvSpPr>
            <a:spLocks noGrp="1"/>
          </p:cNvSpPr>
          <p:nvPr>
            <p:ph type="title"/>
          </p:nvPr>
        </p:nvSpPr>
        <p:spPr>
          <a:xfrm>
            <a:off x="252919" y="1123838"/>
            <a:ext cx="2853536" cy="4199724"/>
          </a:xfrm>
        </p:spPr>
        <p:txBody>
          <a:bodyPr/>
          <a:lstStyle/>
          <a:p>
            <a:r>
              <a:rPr lang="en-US" dirty="0"/>
              <a:t>CT should not bring MCOs back into HUSKY</a:t>
            </a:r>
          </a:p>
        </p:txBody>
      </p:sp>
      <p:graphicFrame>
        <p:nvGraphicFramePr>
          <p:cNvPr id="6" name="Content Placeholder 5">
            <a:extLst>
              <a:ext uri="{FF2B5EF4-FFF2-40B4-BE49-F238E27FC236}">
                <a16:creationId xmlns:a16="http://schemas.microsoft.com/office/drawing/2014/main" id="{5EF9F48B-5418-ADF2-D8F2-814CCECC934B}"/>
              </a:ext>
            </a:extLst>
          </p:cNvPr>
          <p:cNvGraphicFramePr>
            <a:graphicFrameLocks noGrp="1"/>
          </p:cNvGraphicFramePr>
          <p:nvPr>
            <p:ph idx="1"/>
            <p:extLst>
              <p:ext uri="{D42A27DB-BD31-4B8C-83A1-F6EECF244321}">
                <p14:modId xmlns:p14="http://schemas.microsoft.com/office/powerpoint/2010/main" val="3440348499"/>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61861746-0E33-C9E4-204A-4DED110FB97B}"/>
              </a:ext>
            </a:extLst>
          </p:cNvPr>
          <p:cNvSpPr txBox="1"/>
          <p:nvPr/>
        </p:nvSpPr>
        <p:spPr>
          <a:xfrm>
            <a:off x="3394553" y="606259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07234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D9394-ACA3-6063-79DE-83731793178A}"/>
              </a:ext>
            </a:extLst>
          </p:cNvPr>
          <p:cNvSpPr>
            <a:spLocks noGrp="1"/>
          </p:cNvSpPr>
          <p:nvPr>
            <p:ph type="title"/>
          </p:nvPr>
        </p:nvSpPr>
        <p:spPr/>
        <p:txBody>
          <a:bodyPr/>
          <a:lstStyle/>
          <a:p>
            <a:r>
              <a:rPr lang="en-US" dirty="0"/>
              <a:t>For more information</a:t>
            </a:r>
          </a:p>
        </p:txBody>
      </p:sp>
      <p:sp>
        <p:nvSpPr>
          <p:cNvPr id="3" name="Content Placeholder 2">
            <a:extLst>
              <a:ext uri="{FF2B5EF4-FFF2-40B4-BE49-F238E27FC236}">
                <a16:creationId xmlns:a16="http://schemas.microsoft.com/office/drawing/2014/main" id="{2EF16175-145B-6AD5-D00C-7864F8F054E3}"/>
              </a:ext>
            </a:extLst>
          </p:cNvPr>
          <p:cNvSpPr>
            <a:spLocks noGrp="1"/>
          </p:cNvSpPr>
          <p:nvPr>
            <p:ph idx="1"/>
          </p:nvPr>
        </p:nvSpPr>
        <p:spPr/>
        <p:txBody>
          <a:bodyPr/>
          <a:lstStyle/>
          <a:p>
            <a:pPr marL="0" indent="0" algn="ctr">
              <a:buNone/>
            </a:pPr>
            <a:r>
              <a:rPr lang="en-US" b="1" dirty="0"/>
              <a:t>Go to noHuskyMCOs.org for </a:t>
            </a:r>
          </a:p>
          <a:p>
            <a:pPr marL="0" indent="0" algn="ctr">
              <a:buNone/>
            </a:pPr>
            <a:r>
              <a:rPr lang="en-US" sz="2000" dirty="0"/>
              <a:t>Keep updated on what is happening</a:t>
            </a:r>
            <a:endParaRPr lang="en-US" dirty="0"/>
          </a:p>
          <a:p>
            <a:pPr marL="0" indent="0" algn="ctr">
              <a:buNone/>
            </a:pPr>
            <a:r>
              <a:rPr lang="en-US" dirty="0"/>
              <a:t>Get the</a:t>
            </a:r>
            <a:r>
              <a:rPr lang="en-US" sz="2000" dirty="0"/>
              <a:t> evidence </a:t>
            </a:r>
            <a:endParaRPr lang="en-US" dirty="0"/>
          </a:p>
          <a:p>
            <a:pPr marL="0" indent="0" algn="ctr">
              <a:buNone/>
            </a:pPr>
            <a:r>
              <a:rPr lang="en-US" sz="2000" dirty="0"/>
              <a:t>Fact sheets and more</a:t>
            </a:r>
            <a:endParaRPr lang="en-US" dirty="0"/>
          </a:p>
          <a:p>
            <a:pPr marL="0" indent="0" algn="ctr">
              <a:buNone/>
            </a:pPr>
            <a:r>
              <a:rPr lang="en-US" dirty="0"/>
              <a:t>G</a:t>
            </a:r>
            <a:r>
              <a:rPr lang="en-US" sz="2000" dirty="0"/>
              <a:t>et answers to your questions</a:t>
            </a:r>
          </a:p>
          <a:p>
            <a:pPr marL="0" indent="0" algn="ctr">
              <a:buNone/>
            </a:pPr>
            <a:r>
              <a:rPr lang="en-US" dirty="0"/>
              <a:t>Join others concerned about MCOs in HUSKY</a:t>
            </a:r>
          </a:p>
          <a:p>
            <a:pPr marL="0" indent="0" algn="ctr">
              <a:buNone/>
            </a:pPr>
            <a:r>
              <a:rPr lang="en-US" dirty="0"/>
              <a:t>Learn h</a:t>
            </a:r>
            <a:r>
              <a:rPr lang="en-US" sz="2000" dirty="0"/>
              <a:t>ow to make your voice heard</a:t>
            </a:r>
          </a:p>
          <a:p>
            <a:endParaRPr lang="en-US" dirty="0"/>
          </a:p>
        </p:txBody>
      </p:sp>
    </p:spTree>
    <p:extLst>
      <p:ext uri="{BB962C8B-B14F-4D97-AF65-F5344CB8AC3E}">
        <p14:creationId xmlns:p14="http://schemas.microsoft.com/office/powerpoint/2010/main" val="106397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E7DDB-72C5-A4AD-1211-4538C4A4376D}"/>
              </a:ext>
            </a:extLst>
          </p:cNvPr>
          <p:cNvSpPr>
            <a:spLocks noGrp="1"/>
          </p:cNvSpPr>
          <p:nvPr>
            <p:ph type="title"/>
          </p:nvPr>
        </p:nvSpPr>
        <p:spPr/>
        <p:txBody>
          <a:bodyPr/>
          <a:lstStyle/>
          <a:p>
            <a:r>
              <a:rPr lang="en-US" dirty="0"/>
              <a:t>What is being proposed?</a:t>
            </a:r>
          </a:p>
        </p:txBody>
      </p:sp>
      <p:sp>
        <p:nvSpPr>
          <p:cNvPr id="3" name="Content Placeholder 2">
            <a:extLst>
              <a:ext uri="{FF2B5EF4-FFF2-40B4-BE49-F238E27FC236}">
                <a16:creationId xmlns:a16="http://schemas.microsoft.com/office/drawing/2014/main" id="{4FF6963B-0A23-060F-90BE-03F4038D6E14}"/>
              </a:ext>
            </a:extLst>
          </p:cNvPr>
          <p:cNvSpPr>
            <a:spLocks noGrp="1"/>
          </p:cNvSpPr>
          <p:nvPr>
            <p:ph idx="1"/>
          </p:nvPr>
        </p:nvSpPr>
        <p:spPr/>
        <p:txBody>
          <a:bodyPr/>
          <a:lstStyle/>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Governor Lamont is exploring returning to MCOs to run HUSKY, Connecticut’s  Medicaid program. </a:t>
            </a:r>
          </a:p>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Those explorations are happening in private meetings without critical stakeholder or legislative input. </a:t>
            </a:r>
          </a:p>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We believe that sunshine is critical to good policymaking, so we created noHuskyMCOs.org to inform Connecticut about what is at stake if MCOs come back to HUSKY.</a:t>
            </a:r>
          </a:p>
          <a:p>
            <a:pPr marL="0" marR="0" indent="0">
              <a:spcBef>
                <a:spcPts val="0"/>
              </a:spcBef>
              <a:spcAft>
                <a:spcPts val="0"/>
              </a:spcAft>
              <a:buNone/>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502920" lvl="1">
              <a:spcBef>
                <a:spcPts val="0"/>
              </a:spcBef>
              <a:spcAft>
                <a:spcPts val="0"/>
              </a:spcAft>
            </a:pPr>
            <a:r>
              <a:rPr lang="en-US" kern="100" dirty="0">
                <a:latin typeface="Aptos" panose="020B0004020202020204" pitchFamily="34" charset="0"/>
                <a:ea typeface="Aptos" panose="020B0004020202020204" pitchFamily="34" charset="0"/>
                <a:cs typeface="Times New Roman" panose="02020603050405020304" pitchFamily="18" charset="0"/>
              </a:rPr>
              <a:t>W</a:t>
            </a:r>
            <a:r>
              <a:rPr lang="en-US" kern="100" dirty="0">
                <a:effectLst/>
                <a:latin typeface="Aptos" panose="020B0004020202020204" pitchFamily="34" charset="0"/>
                <a:ea typeface="Aptos" panose="020B0004020202020204" pitchFamily="34" charset="0"/>
                <a:cs typeface="Times New Roman" panose="02020603050405020304" pitchFamily="18" charset="0"/>
              </a:rPr>
              <a:t>hat happened before when HUSKY had MCOs and why they ended </a:t>
            </a:r>
          </a:p>
          <a:p>
            <a:pPr marL="502920" lvl="1">
              <a:spcBef>
                <a:spcPts val="0"/>
              </a:spcBef>
              <a:spcAft>
                <a:spcPts val="0"/>
              </a:spcAft>
            </a:pPr>
            <a:r>
              <a:rPr lang="en-US" kern="100" dirty="0">
                <a:latin typeface="Aptos" panose="020B0004020202020204" pitchFamily="34" charset="0"/>
                <a:ea typeface="Aptos" panose="020B0004020202020204" pitchFamily="34" charset="0"/>
                <a:cs typeface="Times New Roman" panose="02020603050405020304" pitchFamily="18" charset="0"/>
              </a:rPr>
              <a:t>W</a:t>
            </a:r>
            <a:r>
              <a:rPr lang="en-US" kern="100" dirty="0">
                <a:effectLst/>
                <a:latin typeface="Aptos" panose="020B0004020202020204" pitchFamily="34" charset="0"/>
                <a:ea typeface="Aptos" panose="020B0004020202020204" pitchFamily="34" charset="0"/>
                <a:cs typeface="Times New Roman" panose="02020603050405020304" pitchFamily="18" charset="0"/>
              </a:rPr>
              <a:t>hat the evidence since then says, and </a:t>
            </a:r>
          </a:p>
          <a:p>
            <a:pPr marL="502920" lvl="1">
              <a:spcBef>
                <a:spcPts val="0"/>
              </a:spcBef>
              <a:spcAft>
                <a:spcPts val="0"/>
              </a:spcAft>
            </a:pPr>
            <a:r>
              <a:rPr lang="en-US" kern="100" dirty="0">
                <a:latin typeface="Aptos" panose="020B0004020202020204" pitchFamily="34" charset="0"/>
                <a:ea typeface="Aptos" panose="020B0004020202020204" pitchFamily="34" charset="0"/>
                <a:cs typeface="Times New Roman" panose="02020603050405020304" pitchFamily="18" charset="0"/>
              </a:rPr>
              <a:t>H</a:t>
            </a:r>
            <a:r>
              <a:rPr lang="en-US" kern="100" dirty="0">
                <a:effectLst/>
                <a:latin typeface="Aptos" panose="020B0004020202020204" pitchFamily="34" charset="0"/>
                <a:ea typeface="Aptos" panose="020B0004020202020204" pitchFamily="34" charset="0"/>
                <a:cs typeface="Times New Roman" panose="02020603050405020304" pitchFamily="18" charset="0"/>
              </a:rPr>
              <a:t>ow to have your voice heard.</a:t>
            </a:r>
          </a:p>
        </p:txBody>
      </p:sp>
    </p:spTree>
    <p:extLst>
      <p:ext uri="{BB962C8B-B14F-4D97-AF65-F5344CB8AC3E}">
        <p14:creationId xmlns:p14="http://schemas.microsoft.com/office/powerpoint/2010/main" val="4143056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E371B-162F-F117-7790-05AFD556CE16}"/>
              </a:ext>
            </a:extLst>
          </p:cNvPr>
          <p:cNvSpPr>
            <a:spLocks noGrp="1"/>
          </p:cNvSpPr>
          <p:nvPr>
            <p:ph type="title"/>
          </p:nvPr>
        </p:nvSpPr>
        <p:spPr/>
        <p:txBody>
          <a:bodyPr/>
          <a:lstStyle/>
          <a:p>
            <a:r>
              <a:rPr lang="en-US" dirty="0"/>
              <a:t>What are Medicaid MCOs?</a:t>
            </a:r>
          </a:p>
        </p:txBody>
      </p:sp>
      <p:sp>
        <p:nvSpPr>
          <p:cNvPr id="3" name="Content Placeholder 2">
            <a:extLst>
              <a:ext uri="{FF2B5EF4-FFF2-40B4-BE49-F238E27FC236}">
                <a16:creationId xmlns:a16="http://schemas.microsoft.com/office/drawing/2014/main" id="{BBB6D870-2113-CE06-D038-321E6786EF32}"/>
              </a:ext>
            </a:extLst>
          </p:cNvPr>
          <p:cNvSpPr>
            <a:spLocks noGrp="1"/>
          </p:cNvSpPr>
          <p:nvPr>
            <p:ph idx="1"/>
          </p:nvPr>
        </p:nvSpPr>
        <p:spPr/>
        <p:txBody>
          <a:bodyPr>
            <a:normAutofit lnSpcReduction="10000"/>
          </a:bodyPr>
          <a:lstStyle/>
          <a:p>
            <a:r>
              <a:rPr lang="en-US" dirty="0"/>
              <a:t>Medicaid is Connecticut’s state program providing healthcare coverage to low-income families, individuals, seniors, and people with disabilities.</a:t>
            </a:r>
          </a:p>
          <a:p>
            <a:r>
              <a:rPr lang="en-US" dirty="0"/>
              <a:t>MCOs are managed care organizations hired by a state to run their Medicaid program. They are private insurance company plans and are very profitable.</a:t>
            </a:r>
          </a:p>
          <a:p>
            <a:r>
              <a:rPr lang="en-US" dirty="0"/>
              <a:t>MCOs are paid a per-person flat fee to cover all necessary care for their members. </a:t>
            </a:r>
          </a:p>
          <a:p>
            <a:r>
              <a:rPr lang="en-US" dirty="0"/>
              <a:t>If the costs of care are lower than the state’s payments, the MCO can keep the extra as profit. But if the costs of care are higher than the fee, the MCO will lose money. This is called </a:t>
            </a:r>
            <a:r>
              <a:rPr lang="en-US" b="1" dirty="0"/>
              <a:t>capitation</a:t>
            </a:r>
            <a:r>
              <a:rPr lang="en-US" dirty="0"/>
              <a:t>.</a:t>
            </a:r>
          </a:p>
          <a:p>
            <a:r>
              <a:rPr lang="en-US" dirty="0"/>
              <a:t>MCOs can make money by keeping people healthy so they don’t need expensive care – or they can deny needed care.</a:t>
            </a:r>
          </a:p>
          <a:p>
            <a:r>
              <a:rPr lang="en-US" dirty="0"/>
              <a:t>Currently Connecticut runs our Medicaid program without MCOs. We pay providers directly for the care they give members without middlemen.</a:t>
            </a:r>
          </a:p>
        </p:txBody>
      </p:sp>
    </p:spTree>
    <p:extLst>
      <p:ext uri="{BB962C8B-B14F-4D97-AF65-F5344CB8AC3E}">
        <p14:creationId xmlns:p14="http://schemas.microsoft.com/office/powerpoint/2010/main" val="3970086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10542-E649-DFCB-EEC7-6E2537A0E2E4}"/>
              </a:ext>
            </a:extLst>
          </p:cNvPr>
          <p:cNvSpPr>
            <a:spLocks noGrp="1"/>
          </p:cNvSpPr>
          <p:nvPr>
            <p:ph type="title"/>
          </p:nvPr>
        </p:nvSpPr>
        <p:spPr/>
        <p:txBody>
          <a:bodyPr/>
          <a:lstStyle/>
          <a:p>
            <a:r>
              <a:rPr lang="en-US" dirty="0"/>
              <a:t>What happened when HUSKY had MCOs?</a:t>
            </a:r>
          </a:p>
        </p:txBody>
      </p:sp>
      <p:sp>
        <p:nvSpPr>
          <p:cNvPr id="3" name="Content Placeholder 2">
            <a:extLst>
              <a:ext uri="{FF2B5EF4-FFF2-40B4-BE49-F238E27FC236}">
                <a16:creationId xmlns:a16="http://schemas.microsoft.com/office/drawing/2014/main" id="{6854027A-AB92-F526-AE1C-4BA9DE0D77C5}"/>
              </a:ext>
            </a:extLst>
          </p:cNvPr>
          <p:cNvSpPr>
            <a:spLocks noGrp="1"/>
          </p:cNvSpPr>
          <p:nvPr>
            <p:ph idx="1"/>
          </p:nvPr>
        </p:nvSpPr>
        <p:spPr/>
        <p:txBody>
          <a:bodyPr/>
          <a:lstStyle/>
          <a:p>
            <a:r>
              <a:rPr lang="en-US" dirty="0"/>
              <a:t>Governor Rowland first hired MCOs to run Connecticut Medicaid in 1996. </a:t>
            </a:r>
          </a:p>
          <a:p>
            <a:r>
              <a:rPr lang="en-US" dirty="0"/>
              <a:t>A state study found that 4 in 10 providers listed by the MCOs did not take MCO patients.</a:t>
            </a:r>
          </a:p>
          <a:p>
            <a:r>
              <a:rPr lang="en-US" dirty="0"/>
              <a:t>Enrollment in MCOs was regularly suspended because they didn’t have enough providers to care for members.</a:t>
            </a:r>
          </a:p>
          <a:p>
            <a:r>
              <a:rPr lang="en-US" dirty="0"/>
              <a:t>An audit found that the MCOs were overpaid by millions of dollars.</a:t>
            </a:r>
          </a:p>
          <a:p>
            <a:r>
              <a:rPr lang="en-US" dirty="0"/>
              <a:t>Connecticut’s doctors sued the MCOs for engaging in deceptive and improper practices that harmed patients.</a:t>
            </a:r>
          </a:p>
          <a:p>
            <a:r>
              <a:rPr lang="en-US" dirty="0"/>
              <a:t>The state couldn’t get data from the MCOs to hold them accountable for the quality of care.</a:t>
            </a:r>
          </a:p>
          <a:p>
            <a:r>
              <a:rPr lang="en-US" dirty="0"/>
              <a:t>In 2012, Governor Malloy ended MCOs and moved to a successful care coordination model that helps members manage their care and stay healthy.</a:t>
            </a:r>
          </a:p>
          <a:p>
            <a:endParaRPr lang="en-US" dirty="0"/>
          </a:p>
        </p:txBody>
      </p:sp>
    </p:spTree>
    <p:extLst>
      <p:ext uri="{BB962C8B-B14F-4D97-AF65-F5344CB8AC3E}">
        <p14:creationId xmlns:p14="http://schemas.microsoft.com/office/powerpoint/2010/main" val="4146613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10542-E649-DFCB-EEC7-6E2537A0E2E4}"/>
              </a:ext>
            </a:extLst>
          </p:cNvPr>
          <p:cNvSpPr>
            <a:spLocks noGrp="1"/>
          </p:cNvSpPr>
          <p:nvPr>
            <p:ph type="title"/>
          </p:nvPr>
        </p:nvSpPr>
        <p:spPr/>
        <p:txBody>
          <a:bodyPr/>
          <a:lstStyle/>
          <a:p>
            <a:r>
              <a:rPr lang="en-US" dirty="0"/>
              <a:t>Do MCOs improve access and quality of care?</a:t>
            </a:r>
            <a:br>
              <a:rPr lang="en-US" dirty="0"/>
            </a:br>
            <a:endParaRPr lang="en-US" dirty="0"/>
          </a:p>
        </p:txBody>
      </p:sp>
      <p:sp>
        <p:nvSpPr>
          <p:cNvPr id="3" name="Content Placeholder 2">
            <a:extLst>
              <a:ext uri="{FF2B5EF4-FFF2-40B4-BE49-F238E27FC236}">
                <a16:creationId xmlns:a16="http://schemas.microsoft.com/office/drawing/2014/main" id="{6854027A-AB92-F526-AE1C-4BA9DE0D77C5}"/>
              </a:ext>
            </a:extLst>
          </p:cNvPr>
          <p:cNvSpPr>
            <a:spLocks noGrp="1"/>
          </p:cNvSpPr>
          <p:nvPr>
            <p:ph idx="1"/>
          </p:nvPr>
        </p:nvSpPr>
        <p:spPr/>
        <p:txBody>
          <a:bodyPr/>
          <a:lstStyle/>
          <a:p>
            <a:r>
              <a:rPr lang="en-US" dirty="0"/>
              <a:t>Despite many years and many studies, there is no evidence that Medicaid MCOs improve access to care or the quality of care that members receive, according to MACPAC, the federal Medicaid oversight agency.</a:t>
            </a:r>
          </a:p>
          <a:p>
            <a:r>
              <a:rPr lang="en-US" dirty="0"/>
              <a:t>Connecticut Medicaid now, without MCOs, is among the highest states in the quality of care members receive.</a:t>
            </a:r>
          </a:p>
        </p:txBody>
      </p:sp>
    </p:spTree>
    <p:extLst>
      <p:ext uri="{BB962C8B-B14F-4D97-AF65-F5344CB8AC3E}">
        <p14:creationId xmlns:p14="http://schemas.microsoft.com/office/powerpoint/2010/main" val="2561441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10542-E649-DFCB-EEC7-6E2537A0E2E4}"/>
              </a:ext>
            </a:extLst>
          </p:cNvPr>
          <p:cNvSpPr>
            <a:spLocks noGrp="1"/>
          </p:cNvSpPr>
          <p:nvPr>
            <p:ph type="title"/>
          </p:nvPr>
        </p:nvSpPr>
        <p:spPr/>
        <p:txBody>
          <a:bodyPr/>
          <a:lstStyle/>
          <a:p>
            <a:r>
              <a:rPr lang="en-US" dirty="0"/>
              <a:t>Do MCOs save money?</a:t>
            </a:r>
          </a:p>
        </p:txBody>
      </p:sp>
      <p:sp>
        <p:nvSpPr>
          <p:cNvPr id="3" name="Content Placeholder 2">
            <a:extLst>
              <a:ext uri="{FF2B5EF4-FFF2-40B4-BE49-F238E27FC236}">
                <a16:creationId xmlns:a16="http://schemas.microsoft.com/office/drawing/2014/main" id="{6854027A-AB92-F526-AE1C-4BA9DE0D77C5}"/>
              </a:ext>
            </a:extLst>
          </p:cNvPr>
          <p:cNvSpPr>
            <a:spLocks noGrp="1"/>
          </p:cNvSpPr>
          <p:nvPr>
            <p:ph idx="1"/>
          </p:nvPr>
        </p:nvSpPr>
        <p:spPr/>
        <p:txBody>
          <a:bodyPr/>
          <a:lstStyle/>
          <a:p>
            <a:r>
              <a:rPr lang="en-US" dirty="0"/>
              <a:t>Connecticut has saved billions of taxpayer dollars since 2012 when we ended MCOs in HUSKY.</a:t>
            </a:r>
          </a:p>
          <a:p>
            <a:r>
              <a:rPr lang="en-US" dirty="0"/>
              <a:t>Connecticut Medicaid’s cost control is now the best in the nation</a:t>
            </a:r>
          </a:p>
          <a:p>
            <a:r>
              <a:rPr lang="en-US" dirty="0"/>
              <a:t>We spend 2.75% of program costs on administration, compared to the US average of 8.5%</a:t>
            </a:r>
          </a:p>
          <a:p>
            <a:r>
              <a:rPr lang="en-US" dirty="0"/>
              <a:t>Compared to other states with MCOs, Connecticut spends 7.7% less of our state budget on Medicaid </a:t>
            </a:r>
          </a:p>
          <a:p>
            <a:pPr lvl="1"/>
            <a:r>
              <a:rPr lang="en-US" sz="2000" dirty="0"/>
              <a:t>This frees up $4 billion in funding for other priorities</a:t>
            </a:r>
          </a:p>
          <a:p>
            <a:r>
              <a:rPr lang="en-US" dirty="0"/>
              <a:t>Despite many years and many studies, there is no evidence that Medicaid MCOs save states money.</a:t>
            </a:r>
          </a:p>
          <a:p>
            <a:r>
              <a:rPr lang="en-US" dirty="0"/>
              <a:t>Inefficiencies include advertising, federal MCO taxes, MCO  administrative costs, state agency costs to manage contracts, overlapping and duplicate functions between MCOs and with the state, costs to collect, harmonize, and report data from multiple MCOs, and profits.</a:t>
            </a:r>
          </a:p>
        </p:txBody>
      </p:sp>
    </p:spTree>
    <p:extLst>
      <p:ext uri="{BB962C8B-B14F-4D97-AF65-F5344CB8AC3E}">
        <p14:creationId xmlns:p14="http://schemas.microsoft.com/office/powerpoint/2010/main" val="3531413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E52C6-B79F-1B73-5123-13CC070E7539}"/>
              </a:ext>
            </a:extLst>
          </p:cNvPr>
          <p:cNvSpPr>
            <a:spLocks noGrp="1"/>
          </p:cNvSpPr>
          <p:nvPr>
            <p:ph type="title"/>
          </p:nvPr>
        </p:nvSpPr>
        <p:spPr/>
        <p:txBody>
          <a:bodyPr/>
          <a:lstStyle/>
          <a:p>
            <a:r>
              <a:rPr lang="en-US" dirty="0"/>
              <a:t>Why do most states use MCOs for Medicaid?</a:t>
            </a:r>
          </a:p>
        </p:txBody>
      </p:sp>
      <p:sp>
        <p:nvSpPr>
          <p:cNvPr id="3" name="Content Placeholder 2">
            <a:extLst>
              <a:ext uri="{FF2B5EF4-FFF2-40B4-BE49-F238E27FC236}">
                <a16:creationId xmlns:a16="http://schemas.microsoft.com/office/drawing/2014/main" id="{DE429514-1AB6-3506-87D9-C04E1BE691E7}"/>
              </a:ext>
            </a:extLst>
          </p:cNvPr>
          <p:cNvSpPr>
            <a:spLocks noGrp="1"/>
          </p:cNvSpPr>
          <p:nvPr>
            <p:ph idx="1"/>
          </p:nvPr>
        </p:nvSpPr>
        <p:spPr/>
        <p:txBody>
          <a:bodyPr/>
          <a:lstStyle/>
          <a:p>
            <a:r>
              <a:rPr lang="en-US" dirty="0"/>
              <a:t>It’s easier – States with MCOs outsource a lot of administration and complaints from the state to the MCOs</a:t>
            </a:r>
          </a:p>
          <a:p>
            <a:r>
              <a:rPr lang="en-US" dirty="0"/>
              <a:t>More predictable budgets – but still a lot of variance</a:t>
            </a:r>
          </a:p>
          <a:p>
            <a:r>
              <a:rPr lang="en-US" dirty="0"/>
              <a:t>In some states Medicaid is working very badly, so MCOs can improve quality and access to care</a:t>
            </a:r>
          </a:p>
          <a:p>
            <a:pPr lvl="1"/>
            <a:r>
              <a:rPr lang="en-US" sz="2000" dirty="0"/>
              <a:t>That would not be true for Connecticut Medicaid</a:t>
            </a:r>
          </a:p>
          <a:p>
            <a:r>
              <a:rPr lang="en-US" dirty="0"/>
              <a:t>Almost all large employers, including Connecticut’s state employee plan, do not use capitated MCOs for cost and quality reasons</a:t>
            </a:r>
          </a:p>
        </p:txBody>
      </p:sp>
    </p:spTree>
    <p:extLst>
      <p:ext uri="{BB962C8B-B14F-4D97-AF65-F5344CB8AC3E}">
        <p14:creationId xmlns:p14="http://schemas.microsoft.com/office/powerpoint/2010/main" val="167632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9903-FFE0-2979-73D5-C92C05C7E7E1}"/>
              </a:ext>
            </a:extLst>
          </p:cNvPr>
          <p:cNvSpPr>
            <a:spLocks noGrp="1"/>
          </p:cNvSpPr>
          <p:nvPr>
            <p:ph type="title"/>
          </p:nvPr>
        </p:nvSpPr>
        <p:spPr/>
        <p:txBody>
          <a:bodyPr/>
          <a:lstStyle/>
          <a:p>
            <a:r>
              <a:rPr lang="en-US" dirty="0"/>
              <a:t>What would HUSKY MCOs mean for people?</a:t>
            </a:r>
          </a:p>
        </p:txBody>
      </p:sp>
      <p:sp>
        <p:nvSpPr>
          <p:cNvPr id="3" name="Content Placeholder 2">
            <a:extLst>
              <a:ext uri="{FF2B5EF4-FFF2-40B4-BE49-F238E27FC236}">
                <a16:creationId xmlns:a16="http://schemas.microsoft.com/office/drawing/2014/main" id="{95948D26-B274-11F0-8D20-0E15E57F3801}"/>
              </a:ext>
            </a:extLst>
          </p:cNvPr>
          <p:cNvSpPr>
            <a:spLocks noGrp="1"/>
          </p:cNvSpPr>
          <p:nvPr>
            <p:ph idx="1"/>
          </p:nvPr>
        </p:nvSpPr>
        <p:spPr/>
        <p:txBody>
          <a:bodyPr/>
          <a:lstStyle/>
          <a:p>
            <a:r>
              <a:rPr lang="en-US" dirty="0"/>
              <a:t>HUSKY members have a lot to lose.</a:t>
            </a:r>
          </a:p>
          <a:p>
            <a:r>
              <a:rPr lang="en-US" dirty="0"/>
              <a:t>The quality of care could sink to the level of most states that have MCOs.</a:t>
            </a:r>
          </a:p>
          <a:p>
            <a:pPr lvl="1"/>
            <a:r>
              <a:rPr lang="en-US" sz="2000" dirty="0"/>
              <a:t>Now, without MCOs, HUSKY is in the top quarter of states in 17 of 28 adult quality measures and 13 of 22 child quality measures</a:t>
            </a:r>
          </a:p>
          <a:p>
            <a:r>
              <a:rPr lang="en-US" dirty="0"/>
              <a:t>It is likely to be harder to get appointments for care and there will be fewer providers accepting Medicaid patients at all. </a:t>
            </a:r>
          </a:p>
          <a:p>
            <a:r>
              <a:rPr lang="en-US" dirty="0"/>
              <a:t>There will be more administrative hurdles to get the care you need.</a:t>
            </a:r>
          </a:p>
          <a:p>
            <a:r>
              <a:rPr lang="en-US" dirty="0"/>
              <a:t>You may not be told about better, but more expensive, care options.</a:t>
            </a:r>
          </a:p>
          <a:p>
            <a:r>
              <a:rPr lang="en-US" dirty="0"/>
              <a:t>These problems would fall hardest on seniors, people with disabilities and communities of color increasing health disparities</a:t>
            </a:r>
          </a:p>
          <a:p>
            <a:endParaRPr lang="en-US" dirty="0"/>
          </a:p>
        </p:txBody>
      </p:sp>
    </p:spTree>
    <p:extLst>
      <p:ext uri="{BB962C8B-B14F-4D97-AF65-F5344CB8AC3E}">
        <p14:creationId xmlns:p14="http://schemas.microsoft.com/office/powerpoint/2010/main" val="1987254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E2C44-7F91-F2BE-19BE-387A04A841B1}"/>
              </a:ext>
            </a:extLst>
          </p:cNvPr>
          <p:cNvSpPr>
            <a:spLocks noGrp="1"/>
          </p:cNvSpPr>
          <p:nvPr>
            <p:ph type="title"/>
          </p:nvPr>
        </p:nvSpPr>
        <p:spPr/>
        <p:txBody>
          <a:bodyPr/>
          <a:lstStyle/>
          <a:p>
            <a:r>
              <a:rPr lang="en-US" dirty="0"/>
              <a:t>What would MCOs mean for providers?</a:t>
            </a:r>
          </a:p>
        </p:txBody>
      </p:sp>
      <p:sp>
        <p:nvSpPr>
          <p:cNvPr id="3" name="Content Placeholder 2">
            <a:extLst>
              <a:ext uri="{FF2B5EF4-FFF2-40B4-BE49-F238E27FC236}">
                <a16:creationId xmlns:a16="http://schemas.microsoft.com/office/drawing/2014/main" id="{8F12AE42-E592-F798-AC2E-F6D75471289E}"/>
              </a:ext>
            </a:extLst>
          </p:cNvPr>
          <p:cNvSpPr>
            <a:spLocks noGrp="1"/>
          </p:cNvSpPr>
          <p:nvPr>
            <p:ph idx="1"/>
          </p:nvPr>
        </p:nvSpPr>
        <p:spPr/>
        <p:txBody>
          <a:bodyPr/>
          <a:lstStyle/>
          <a:p>
            <a:r>
              <a:rPr lang="en-US" dirty="0"/>
              <a:t>Long-awaited provider payment rate increases will be at risk</a:t>
            </a:r>
          </a:p>
          <a:p>
            <a:r>
              <a:rPr lang="en-US" dirty="0"/>
              <a:t>Providers will have to negotiate payment rates with MCOs</a:t>
            </a:r>
          </a:p>
          <a:p>
            <a:r>
              <a:rPr lang="en-US" dirty="0"/>
              <a:t>Likely more prior authorizations and denials as well as delayed payments </a:t>
            </a:r>
          </a:p>
          <a:p>
            <a:r>
              <a:rPr lang="en-US" dirty="0"/>
              <a:t>Administrative burden of submitting claims to multiple MCOs</a:t>
            </a:r>
          </a:p>
          <a:p>
            <a:r>
              <a:rPr lang="en-US" dirty="0"/>
              <a:t>As providers leave the program, more demand for care to those who stay</a:t>
            </a:r>
          </a:p>
        </p:txBody>
      </p:sp>
    </p:spTree>
    <p:extLst>
      <p:ext uri="{BB962C8B-B14F-4D97-AF65-F5344CB8AC3E}">
        <p14:creationId xmlns:p14="http://schemas.microsoft.com/office/powerpoint/2010/main" val="71205140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116</TotalTime>
  <Words>1010</Words>
  <Application>Microsoft Macintosh PowerPoint</Application>
  <PresentationFormat>Widescreen</PresentationFormat>
  <Paragraphs>82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Corbel</vt:lpstr>
      <vt:lpstr>Wingdings 2</vt:lpstr>
      <vt:lpstr>Frame</vt:lpstr>
      <vt:lpstr>No Husky MCOs</vt:lpstr>
      <vt:lpstr>What is being proposed?</vt:lpstr>
      <vt:lpstr>What are Medicaid MCOs?</vt:lpstr>
      <vt:lpstr>What happened when HUSKY had MCOs?</vt:lpstr>
      <vt:lpstr>Do MCOs improve access and quality of care? </vt:lpstr>
      <vt:lpstr>Do MCOs save money?</vt:lpstr>
      <vt:lpstr>Why do most states use MCOs for Medicaid?</vt:lpstr>
      <vt:lpstr>What would HUSKY MCOs mean for people?</vt:lpstr>
      <vt:lpstr>What would MCOs mean for providers?</vt:lpstr>
      <vt:lpstr>Lost opportunities with MCOs</vt:lpstr>
      <vt:lpstr>CT should not bring MCOs back into HUSKY</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Husky MCOs</dc:title>
  <dc:creator>Andrews, Ellen</dc:creator>
  <cp:lastModifiedBy>Andrews, Ellen</cp:lastModifiedBy>
  <cp:revision>23</cp:revision>
  <dcterms:created xsi:type="dcterms:W3CDTF">2024-05-01T17:24:50Z</dcterms:created>
  <dcterms:modified xsi:type="dcterms:W3CDTF">2024-05-01T19:27:35Z</dcterms:modified>
</cp:coreProperties>
</file>